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gif" ContentType="image/gif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32"/>
  </p:notesMasterIdLst>
  <p:sldIdLst>
    <p:sldId id="281" r:id="rId2"/>
    <p:sldId id="329" r:id="rId3"/>
    <p:sldId id="269" r:id="rId4"/>
    <p:sldId id="325" r:id="rId5"/>
    <p:sldId id="326" r:id="rId6"/>
    <p:sldId id="327" r:id="rId7"/>
    <p:sldId id="282" r:id="rId8"/>
    <p:sldId id="322" r:id="rId9"/>
    <p:sldId id="323" r:id="rId10"/>
    <p:sldId id="324" r:id="rId11"/>
    <p:sldId id="296" r:id="rId12"/>
    <p:sldId id="303" r:id="rId13"/>
    <p:sldId id="299" r:id="rId14"/>
    <p:sldId id="300" r:id="rId15"/>
    <p:sldId id="290" r:id="rId16"/>
    <p:sldId id="301" r:id="rId17"/>
    <p:sldId id="338" r:id="rId18"/>
    <p:sldId id="306" r:id="rId19"/>
    <p:sldId id="319" r:id="rId20"/>
    <p:sldId id="328" r:id="rId21"/>
    <p:sldId id="331" r:id="rId22"/>
    <p:sldId id="320" r:id="rId23"/>
    <p:sldId id="316" r:id="rId24"/>
    <p:sldId id="337" r:id="rId25"/>
    <p:sldId id="332" r:id="rId26"/>
    <p:sldId id="333" r:id="rId27"/>
    <p:sldId id="318" r:id="rId28"/>
    <p:sldId id="335" r:id="rId29"/>
    <p:sldId id="321" r:id="rId30"/>
    <p:sldId id="336" r:id="rId31"/>
  </p:sldIdLst>
  <p:sldSz cx="10077450" cy="7562850"/>
  <p:notesSz cx="7778750" cy="10064750"/>
  <p:defaultTextStyle>
    <a:defPPr>
      <a:defRPr lang="en-GB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7" d="100"/>
          <a:sy n="97" d="100"/>
        </p:scale>
        <p:origin x="-1480" y="-112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4" y="-88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notesMaster" Target="notesMasters/notesMaster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printerSettings" Target="printerSettings/printerSettings1.bin"/><Relationship Id="rId34" Type="http://schemas.openxmlformats.org/officeDocument/2006/relationships/presProps" Target="presProps.xml"/><Relationship Id="rId35" Type="http://schemas.openxmlformats.org/officeDocument/2006/relationships/viewProps" Target="viewProps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589088" y="1006475"/>
            <a:ext cx="4597400" cy="34480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85863" y="4791075"/>
            <a:ext cx="5411787" cy="3827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noProof="0" smtClean="0"/>
          </a:p>
        </p:txBody>
      </p:sp>
    </p:spTree>
    <p:extLst>
      <p:ext uri="{BB962C8B-B14F-4D97-AF65-F5344CB8AC3E}">
        <p14:creationId xmlns:p14="http://schemas.microsoft.com/office/powerpoint/2010/main" val="125839987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ＭＳ Ｐゴシック" charset="0"/>
        <a:cs typeface="ＭＳ Ｐゴシック" charset="0"/>
      </a:defRPr>
    </a:lvl1pPr>
    <a:lvl2pPr marL="742950" indent="-28575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ＭＳ Ｐゴシック" charset="0"/>
        <a:cs typeface="+mn-cs"/>
      </a:defRPr>
    </a:lvl2pPr>
    <a:lvl3pPr marL="11430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ＭＳ Ｐゴシック" charset="0"/>
        <a:cs typeface="+mn-cs"/>
      </a:defRPr>
    </a:lvl3pPr>
    <a:lvl4pPr marL="16002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ＭＳ Ｐゴシック" charset="0"/>
        <a:cs typeface="+mn-cs"/>
      </a:defRPr>
    </a:lvl4pPr>
    <a:lvl5pPr marL="20574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590675" y="1006475"/>
            <a:ext cx="4594225" cy="3448050"/>
          </a:xfrm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30723" name="Text Box 2"/>
          <p:cNvSpPr txBox="1">
            <a:spLocks noGrp="1" noChangeArrowheads="1"/>
          </p:cNvSpPr>
          <p:nvPr>
            <p:ph type="body" idx="1"/>
          </p:nvPr>
        </p:nvSpPr>
        <p:spPr>
          <a:noFill/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590675" y="1006475"/>
            <a:ext cx="4594225" cy="3448050"/>
          </a:xfrm>
        </p:spPr>
      </p:sp>
      <p:sp>
        <p:nvSpPr>
          <p:cNvPr id="47106" name="Text Box 3"/>
          <p:cNvSpPr txBox="1">
            <a:spLocks noGrp="1" noChangeArrowheads="1"/>
          </p:cNvSpPr>
          <p:nvPr>
            <p:ph type="body" idx="1"/>
          </p:nvPr>
        </p:nvSpPr>
        <p:spPr>
          <a:noFill/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590675" y="1006475"/>
            <a:ext cx="4594225" cy="3448050"/>
          </a:xfrm>
        </p:spPr>
      </p:sp>
      <p:sp>
        <p:nvSpPr>
          <p:cNvPr id="49154" name="Text Box 3"/>
          <p:cNvSpPr txBox="1">
            <a:spLocks noGrp="1" noChangeArrowheads="1"/>
          </p:cNvSpPr>
          <p:nvPr>
            <p:ph type="body" idx="1"/>
          </p:nvPr>
        </p:nvSpPr>
        <p:spPr>
          <a:noFill/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590675" y="1006475"/>
            <a:ext cx="4594225" cy="3448050"/>
          </a:xfrm>
        </p:spPr>
      </p:sp>
      <p:sp>
        <p:nvSpPr>
          <p:cNvPr id="51202" name="Text Box 3"/>
          <p:cNvSpPr txBox="1">
            <a:spLocks noGrp="1" noChangeArrowheads="1"/>
          </p:cNvSpPr>
          <p:nvPr>
            <p:ph type="body" idx="1"/>
          </p:nvPr>
        </p:nvSpPr>
        <p:spPr>
          <a:noFill/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590675" y="1006475"/>
            <a:ext cx="4594225" cy="3448050"/>
          </a:xfrm>
        </p:spPr>
      </p:sp>
      <p:sp>
        <p:nvSpPr>
          <p:cNvPr id="53250" name="Text Box 3"/>
          <p:cNvSpPr txBox="1">
            <a:spLocks noGrp="1" noChangeArrowheads="1"/>
          </p:cNvSpPr>
          <p:nvPr>
            <p:ph type="body" idx="1"/>
          </p:nvPr>
        </p:nvSpPr>
        <p:spPr>
          <a:noFill/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590675" y="1006475"/>
            <a:ext cx="4594225" cy="3448050"/>
          </a:xfrm>
        </p:spPr>
      </p:sp>
      <p:sp>
        <p:nvSpPr>
          <p:cNvPr id="55298" name="Text Box 3"/>
          <p:cNvSpPr txBox="1">
            <a:spLocks noGrp="1" noChangeArrowheads="1"/>
          </p:cNvSpPr>
          <p:nvPr>
            <p:ph type="body" idx="1"/>
          </p:nvPr>
        </p:nvSpPr>
        <p:spPr>
          <a:noFill/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590675" y="1006475"/>
            <a:ext cx="4594225" cy="3448050"/>
          </a:xfrm>
        </p:spPr>
      </p:sp>
      <p:sp>
        <p:nvSpPr>
          <p:cNvPr id="57346" name="Text Box 3"/>
          <p:cNvSpPr txBox="1">
            <a:spLocks noGrp="1" noChangeArrowheads="1"/>
          </p:cNvSpPr>
          <p:nvPr>
            <p:ph type="body" idx="1"/>
          </p:nvPr>
        </p:nvSpPr>
        <p:spPr>
          <a:noFill/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590675" y="1006475"/>
            <a:ext cx="4594225" cy="3448050"/>
          </a:xfrm>
        </p:spPr>
      </p:sp>
      <p:sp>
        <p:nvSpPr>
          <p:cNvPr id="59394" name="Text Box 3"/>
          <p:cNvSpPr txBox="1">
            <a:spLocks noGrp="1" noChangeArrowheads="1"/>
          </p:cNvSpPr>
          <p:nvPr>
            <p:ph type="body" idx="1"/>
          </p:nvPr>
        </p:nvSpPr>
        <p:spPr>
          <a:noFill/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590675" y="1006475"/>
            <a:ext cx="4594225" cy="3448050"/>
          </a:xfrm>
        </p:spPr>
      </p:sp>
      <p:sp>
        <p:nvSpPr>
          <p:cNvPr id="61442" name="Text Box 3"/>
          <p:cNvSpPr txBox="1">
            <a:spLocks noGrp="1" noChangeArrowheads="1"/>
          </p:cNvSpPr>
          <p:nvPr>
            <p:ph type="body" idx="1"/>
          </p:nvPr>
        </p:nvSpPr>
        <p:spPr>
          <a:noFill/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590675" y="1006475"/>
            <a:ext cx="4594225" cy="3448050"/>
          </a:xfrm>
        </p:spPr>
      </p:sp>
      <p:sp>
        <p:nvSpPr>
          <p:cNvPr id="63490" name="Text Box 3"/>
          <p:cNvSpPr txBox="1">
            <a:spLocks noGrp="1" noChangeArrowheads="1"/>
          </p:cNvSpPr>
          <p:nvPr>
            <p:ph type="body" idx="1"/>
          </p:nvPr>
        </p:nvSpPr>
        <p:spPr>
          <a:noFill/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590675" y="1006475"/>
            <a:ext cx="4594225" cy="3448050"/>
          </a:xfrm>
        </p:spPr>
      </p:sp>
      <p:sp>
        <p:nvSpPr>
          <p:cNvPr id="65538" name="Text Box 3"/>
          <p:cNvSpPr txBox="1">
            <a:spLocks noGrp="1" noChangeArrowheads="1"/>
          </p:cNvSpPr>
          <p:nvPr>
            <p:ph type="body" idx="1"/>
          </p:nvPr>
        </p:nvSpPr>
        <p:spPr>
          <a:noFill/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590675" y="1006475"/>
            <a:ext cx="4594225" cy="3448050"/>
          </a:xfrm>
        </p:spPr>
      </p:sp>
      <p:sp>
        <p:nvSpPr>
          <p:cNvPr id="26626" name="Text Box 3"/>
          <p:cNvSpPr txBox="1">
            <a:spLocks noGrp="1" noChangeArrowheads="1"/>
          </p:cNvSpPr>
          <p:nvPr>
            <p:ph type="body" idx="1"/>
          </p:nvPr>
        </p:nvSpPr>
        <p:spPr>
          <a:noFill/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590675" y="1006475"/>
            <a:ext cx="4594225" cy="3448050"/>
          </a:xfrm>
        </p:spPr>
      </p:sp>
      <p:sp>
        <p:nvSpPr>
          <p:cNvPr id="38914" name="Text Box 3"/>
          <p:cNvSpPr txBox="1">
            <a:spLocks noGrp="1" noChangeArrowheads="1"/>
          </p:cNvSpPr>
          <p:nvPr>
            <p:ph type="body" idx="1"/>
          </p:nvPr>
        </p:nvSpPr>
        <p:spPr>
          <a:noFill/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590675" y="1006475"/>
            <a:ext cx="4594225" cy="3448050"/>
          </a:xfrm>
        </p:spPr>
      </p:sp>
      <p:sp>
        <p:nvSpPr>
          <p:cNvPr id="67586" name="Text Box 3"/>
          <p:cNvSpPr txBox="1">
            <a:spLocks noGrp="1" noChangeArrowheads="1"/>
          </p:cNvSpPr>
          <p:nvPr>
            <p:ph type="body" idx="1"/>
          </p:nvPr>
        </p:nvSpPr>
        <p:spPr>
          <a:noFill/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590675" y="1006475"/>
            <a:ext cx="4594225" cy="3448050"/>
          </a:xfrm>
        </p:spPr>
      </p:sp>
      <p:sp>
        <p:nvSpPr>
          <p:cNvPr id="69634" name="Text Box 3"/>
          <p:cNvSpPr txBox="1">
            <a:spLocks noGrp="1" noChangeArrowheads="1"/>
          </p:cNvSpPr>
          <p:nvPr>
            <p:ph type="body" idx="1"/>
          </p:nvPr>
        </p:nvSpPr>
        <p:spPr>
          <a:noFill/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590675" y="1006475"/>
            <a:ext cx="4594225" cy="3448050"/>
          </a:xfrm>
        </p:spPr>
      </p:sp>
      <p:sp>
        <p:nvSpPr>
          <p:cNvPr id="71682" name="Text Box 3"/>
          <p:cNvSpPr txBox="1">
            <a:spLocks noGrp="1" noChangeArrowheads="1"/>
          </p:cNvSpPr>
          <p:nvPr>
            <p:ph type="body" idx="1"/>
          </p:nvPr>
        </p:nvSpPr>
        <p:spPr>
          <a:noFill/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590675" y="1006475"/>
            <a:ext cx="4594225" cy="3448050"/>
          </a:xfrm>
        </p:spPr>
      </p:sp>
      <p:sp>
        <p:nvSpPr>
          <p:cNvPr id="73730" name="Text Box 3"/>
          <p:cNvSpPr txBox="1">
            <a:spLocks noGrp="1" noChangeArrowheads="1"/>
          </p:cNvSpPr>
          <p:nvPr>
            <p:ph type="body" idx="1"/>
          </p:nvPr>
        </p:nvSpPr>
        <p:spPr>
          <a:noFill/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590675" y="1006475"/>
            <a:ext cx="4594225" cy="3448050"/>
          </a:xfrm>
        </p:spPr>
      </p:sp>
      <p:sp>
        <p:nvSpPr>
          <p:cNvPr id="75778" name="Text Box 3"/>
          <p:cNvSpPr txBox="1">
            <a:spLocks noGrp="1" noChangeArrowheads="1"/>
          </p:cNvSpPr>
          <p:nvPr>
            <p:ph type="body" idx="1"/>
          </p:nvPr>
        </p:nvSpPr>
        <p:spPr>
          <a:noFill/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590675" y="1006475"/>
            <a:ext cx="4594225" cy="3448050"/>
          </a:xfrm>
        </p:spPr>
      </p:sp>
      <p:sp>
        <p:nvSpPr>
          <p:cNvPr id="77826" name="Text Box 3"/>
          <p:cNvSpPr txBox="1">
            <a:spLocks noGrp="1" noChangeArrowheads="1"/>
          </p:cNvSpPr>
          <p:nvPr>
            <p:ph type="body" idx="1"/>
          </p:nvPr>
        </p:nvSpPr>
        <p:spPr>
          <a:noFill/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590675" y="1006475"/>
            <a:ext cx="4594225" cy="3448050"/>
          </a:xfrm>
        </p:spPr>
      </p:sp>
      <p:sp>
        <p:nvSpPr>
          <p:cNvPr id="79874" name="Text Box 3"/>
          <p:cNvSpPr txBox="1">
            <a:spLocks noGrp="1" noChangeArrowheads="1"/>
          </p:cNvSpPr>
          <p:nvPr>
            <p:ph type="body" idx="1"/>
          </p:nvPr>
        </p:nvSpPr>
        <p:spPr>
          <a:noFill/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590675" y="1006475"/>
            <a:ext cx="4594225" cy="3448050"/>
          </a:xfrm>
        </p:spPr>
      </p:sp>
      <p:sp>
        <p:nvSpPr>
          <p:cNvPr id="81922" name="Text Box 3"/>
          <p:cNvSpPr txBox="1">
            <a:spLocks noGrp="1" noChangeArrowheads="1"/>
          </p:cNvSpPr>
          <p:nvPr>
            <p:ph type="body" idx="1"/>
          </p:nvPr>
        </p:nvSpPr>
        <p:spPr>
          <a:noFill/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590675" y="1006475"/>
            <a:ext cx="4594225" cy="3448050"/>
          </a:xfrm>
        </p:spPr>
      </p:sp>
      <p:sp>
        <p:nvSpPr>
          <p:cNvPr id="83970" name="Text Box 3"/>
          <p:cNvSpPr txBox="1">
            <a:spLocks noGrp="1" noChangeArrowheads="1"/>
          </p:cNvSpPr>
          <p:nvPr>
            <p:ph type="body" idx="1"/>
          </p:nvPr>
        </p:nvSpPr>
        <p:spPr>
          <a:noFill/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590675" y="1006475"/>
            <a:ext cx="4594225" cy="3448050"/>
          </a:xfrm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2531" name="Text Box 2"/>
          <p:cNvSpPr txBox="1">
            <a:spLocks noGrp="1" noChangeArrowheads="1"/>
          </p:cNvSpPr>
          <p:nvPr>
            <p:ph type="body" idx="1"/>
          </p:nvPr>
        </p:nvSpPr>
        <p:spPr>
          <a:noFill/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590675" y="1006475"/>
            <a:ext cx="4594225" cy="3448050"/>
          </a:xfrm>
        </p:spPr>
      </p:sp>
      <p:sp>
        <p:nvSpPr>
          <p:cNvPr id="32770" name="Text Box 3"/>
          <p:cNvSpPr txBox="1">
            <a:spLocks noGrp="1" noChangeArrowheads="1"/>
          </p:cNvSpPr>
          <p:nvPr>
            <p:ph type="body" idx="1"/>
          </p:nvPr>
        </p:nvSpPr>
        <p:spPr>
          <a:noFill/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590675" y="1006475"/>
            <a:ext cx="4594225" cy="3448050"/>
          </a:xfrm>
        </p:spPr>
      </p:sp>
      <p:sp>
        <p:nvSpPr>
          <p:cNvPr id="34818" name="Text Box 3"/>
          <p:cNvSpPr txBox="1">
            <a:spLocks noGrp="1" noChangeArrowheads="1"/>
          </p:cNvSpPr>
          <p:nvPr>
            <p:ph type="body" idx="1"/>
          </p:nvPr>
        </p:nvSpPr>
        <p:spPr>
          <a:noFill/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590675" y="1006475"/>
            <a:ext cx="4594225" cy="3448050"/>
          </a:xfrm>
        </p:spPr>
      </p:sp>
      <p:sp>
        <p:nvSpPr>
          <p:cNvPr id="36866" name="Text Box 3"/>
          <p:cNvSpPr txBox="1">
            <a:spLocks noGrp="1" noChangeArrowheads="1"/>
          </p:cNvSpPr>
          <p:nvPr>
            <p:ph type="body" idx="1"/>
          </p:nvPr>
        </p:nvSpPr>
        <p:spPr>
          <a:noFill/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590675" y="1006475"/>
            <a:ext cx="4594225" cy="3448050"/>
          </a:xfrm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40963" name="Text Box 2"/>
          <p:cNvSpPr txBox="1">
            <a:spLocks noGrp="1" noChangeArrowheads="1"/>
          </p:cNvSpPr>
          <p:nvPr>
            <p:ph type="body" idx="1"/>
          </p:nvPr>
        </p:nvSpPr>
        <p:spPr>
          <a:noFill/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590675" y="1006475"/>
            <a:ext cx="4594225" cy="3448050"/>
          </a:xfrm>
        </p:spPr>
      </p:sp>
      <p:sp>
        <p:nvSpPr>
          <p:cNvPr id="43010" name="Text Box 3"/>
          <p:cNvSpPr txBox="1">
            <a:spLocks noGrp="1" noChangeArrowheads="1"/>
          </p:cNvSpPr>
          <p:nvPr>
            <p:ph type="body" idx="1"/>
          </p:nvPr>
        </p:nvSpPr>
        <p:spPr>
          <a:noFill/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590675" y="1006475"/>
            <a:ext cx="4594225" cy="3448050"/>
          </a:xfrm>
        </p:spPr>
      </p:sp>
      <p:sp>
        <p:nvSpPr>
          <p:cNvPr id="45058" name="Text Box 3"/>
          <p:cNvSpPr txBox="1">
            <a:spLocks noGrp="1" noChangeArrowheads="1"/>
          </p:cNvSpPr>
          <p:nvPr>
            <p:ph type="body" idx="1"/>
          </p:nvPr>
        </p:nvSpPr>
        <p:spPr>
          <a:noFill/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5650" y="2349500"/>
            <a:ext cx="8566150" cy="1620838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11300" y="4286250"/>
            <a:ext cx="7054850" cy="1931988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25484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238" y="303213"/>
            <a:ext cx="9070975" cy="1260475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3238" y="1765300"/>
            <a:ext cx="9070975" cy="49911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80352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07263" y="303213"/>
            <a:ext cx="2266950" cy="6453187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3238" y="303213"/>
            <a:ext cx="6651625" cy="645318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75716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238" y="303213"/>
            <a:ext cx="9070975" cy="1260475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3238" y="1765300"/>
            <a:ext cx="9070975" cy="4991100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01899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5338" y="4859338"/>
            <a:ext cx="8566150" cy="1501775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5338" y="3205163"/>
            <a:ext cx="8566150" cy="1654175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177582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238" y="303213"/>
            <a:ext cx="9070975" cy="1260475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3238" y="1765300"/>
            <a:ext cx="4459287" cy="4991100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14925" y="1765300"/>
            <a:ext cx="4459288" cy="4991100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39144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238" y="303213"/>
            <a:ext cx="9070975" cy="1260475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3238" y="1692275"/>
            <a:ext cx="4452937" cy="706438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3238" y="2398713"/>
            <a:ext cx="4452937" cy="4357687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19688" y="1692275"/>
            <a:ext cx="4454525" cy="706438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19688" y="2398713"/>
            <a:ext cx="4454525" cy="4357687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66665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238" y="303213"/>
            <a:ext cx="9070975" cy="1260475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22241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34473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238" y="301625"/>
            <a:ext cx="3316287" cy="1281113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40175" y="301625"/>
            <a:ext cx="5634038" cy="6454775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3238" y="1582738"/>
            <a:ext cx="3316287" cy="51736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554126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4850" y="5294313"/>
            <a:ext cx="6046788" cy="623887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74850" y="676275"/>
            <a:ext cx="6046788" cy="45370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4850" y="5918200"/>
            <a:ext cx="6046788" cy="8890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831922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Bats" charset="0"/>
        <a:defRPr sz="4400">
          <a:solidFill>
            <a:srgbClr val="000000"/>
          </a:solidFill>
          <a:latin typeface="+mj-lt"/>
          <a:ea typeface="+mj-ea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Bats" charset="0"/>
        <a:defRPr sz="4400">
          <a:solidFill>
            <a:srgbClr val="000000"/>
          </a:solidFill>
          <a:latin typeface="Times" charset="0"/>
          <a:ea typeface="ＭＳ Ｐゴシック" charset="0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Bats" charset="0"/>
        <a:defRPr sz="4400">
          <a:solidFill>
            <a:srgbClr val="000000"/>
          </a:solidFill>
          <a:latin typeface="Times" charset="0"/>
          <a:ea typeface="ＭＳ Ｐゴシック" charset="0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Bats" charset="0"/>
        <a:defRPr sz="4400">
          <a:solidFill>
            <a:srgbClr val="000000"/>
          </a:solidFill>
          <a:latin typeface="Times" charset="0"/>
          <a:ea typeface="ＭＳ Ｐゴシック" charset="0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Bats" charset="0"/>
        <a:defRPr sz="4400">
          <a:solidFill>
            <a:srgbClr val="000000"/>
          </a:solidFill>
          <a:latin typeface="Times" charset="0"/>
          <a:ea typeface="ＭＳ Ｐゴシック" charset="0"/>
          <a:cs typeface="ＭＳ Ｐゴシック" charset="0"/>
        </a:defRPr>
      </a:lvl5pPr>
      <a:lvl6pPr marL="1897063"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Bats" charset="0"/>
        <a:defRPr sz="4400">
          <a:solidFill>
            <a:srgbClr val="000000"/>
          </a:solidFill>
          <a:latin typeface="Times New Roman" charset="0"/>
          <a:ea typeface="ＭＳ Ｐゴシック" charset="0"/>
        </a:defRPr>
      </a:lvl6pPr>
      <a:lvl7pPr marL="2354263"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Bats" charset="0"/>
        <a:defRPr sz="4400">
          <a:solidFill>
            <a:srgbClr val="000000"/>
          </a:solidFill>
          <a:latin typeface="Times New Roman" charset="0"/>
          <a:ea typeface="ＭＳ Ｐゴシック" charset="0"/>
        </a:defRPr>
      </a:lvl7pPr>
      <a:lvl8pPr marL="2811463"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Bats" charset="0"/>
        <a:defRPr sz="4400">
          <a:solidFill>
            <a:srgbClr val="000000"/>
          </a:solidFill>
          <a:latin typeface="Times New Roman" charset="0"/>
          <a:ea typeface="ＭＳ Ｐゴシック" charset="0"/>
        </a:defRPr>
      </a:lvl8pPr>
      <a:lvl9pPr marL="3268663"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Bats" charset="0"/>
        <a:defRPr sz="4400">
          <a:solidFill>
            <a:srgbClr val="000000"/>
          </a:solidFill>
          <a:latin typeface="Times New Roman" charset="0"/>
          <a:ea typeface="ＭＳ Ｐゴシック" charset="0"/>
        </a:defRPr>
      </a:lvl9pPr>
    </p:titleStyle>
    <p:bodyStyle>
      <a:lvl1pPr marL="431800" indent="-323850" algn="l" defTabSz="457200" rtl="0" eaLnBrk="0" fontAlgn="base" hangingPunct="0">
        <a:spcBef>
          <a:spcPct val="0"/>
        </a:spcBef>
        <a:spcAft>
          <a:spcPts val="1413"/>
        </a:spcAft>
        <a:buClr>
          <a:srgbClr val="000000"/>
        </a:buClr>
        <a:buSzPct val="45000"/>
        <a:buFont typeface="StarBats" charset="0"/>
        <a:buChar char="&quot;"/>
        <a:defRPr sz="3200">
          <a:solidFill>
            <a:srgbClr val="000000"/>
          </a:solidFill>
          <a:latin typeface="+mn-lt"/>
          <a:ea typeface="+mn-ea"/>
          <a:cs typeface="ＭＳ Ｐゴシック" charset="0"/>
        </a:defRPr>
      </a:lvl1pPr>
      <a:lvl2pPr marL="863600" indent="-287338" algn="l" defTabSz="457200" rtl="0" eaLnBrk="0" fontAlgn="base" hangingPunct="0">
        <a:spcBef>
          <a:spcPct val="0"/>
        </a:spcBef>
        <a:spcAft>
          <a:spcPts val="1125"/>
        </a:spcAft>
        <a:buClr>
          <a:srgbClr val="000000"/>
        </a:buClr>
        <a:buSzPct val="75000"/>
        <a:buFont typeface="StarBats" charset="0"/>
        <a:buChar char=""/>
        <a:defRPr sz="2800">
          <a:solidFill>
            <a:srgbClr val="000000"/>
          </a:solidFill>
          <a:latin typeface="+mn-lt"/>
          <a:ea typeface="+mn-ea"/>
        </a:defRPr>
      </a:lvl2pPr>
      <a:lvl3pPr marL="1295400" indent="-215900" algn="l" defTabSz="457200" rtl="0" eaLnBrk="0" fontAlgn="base" hangingPunct="0">
        <a:spcBef>
          <a:spcPct val="0"/>
        </a:spcBef>
        <a:spcAft>
          <a:spcPts val="850"/>
        </a:spcAft>
        <a:buClr>
          <a:srgbClr val="000000"/>
        </a:buClr>
        <a:buSzPct val="45000"/>
        <a:buFont typeface="StarBats" charset="0"/>
        <a:buChar char="&quot;"/>
        <a:defRPr sz="2400">
          <a:solidFill>
            <a:srgbClr val="000000"/>
          </a:solidFill>
          <a:latin typeface="+mn-lt"/>
          <a:ea typeface="+mn-ea"/>
        </a:defRPr>
      </a:lvl3pPr>
      <a:lvl4pPr marL="1727200" indent="-215900" algn="l" defTabSz="457200" rtl="0" eaLnBrk="0" fontAlgn="base" hangingPunct="0">
        <a:spcBef>
          <a:spcPct val="0"/>
        </a:spcBef>
        <a:spcAft>
          <a:spcPts val="563"/>
        </a:spcAft>
        <a:buClr>
          <a:srgbClr val="000000"/>
        </a:buClr>
        <a:buSzPct val="75000"/>
        <a:buFont typeface="StarBats" charset="0"/>
        <a:buChar char=""/>
        <a:defRPr sz="2000">
          <a:solidFill>
            <a:srgbClr val="000000"/>
          </a:solidFill>
          <a:latin typeface="+mn-lt"/>
          <a:ea typeface="+mn-ea"/>
        </a:defRPr>
      </a:lvl4pPr>
      <a:lvl5pPr marL="2159000" indent="-215900" algn="l" defTabSz="457200" rtl="0" eaLnBrk="0" fontAlgn="base" hangingPunct="0">
        <a:spcBef>
          <a:spcPct val="0"/>
        </a:spcBef>
        <a:spcAft>
          <a:spcPts val="275"/>
        </a:spcAft>
        <a:buClr>
          <a:srgbClr val="000000"/>
        </a:buClr>
        <a:buSzPct val="45000"/>
        <a:buFont typeface="StarBats" charset="0"/>
        <a:buChar char="&quot;"/>
        <a:defRPr sz="2000">
          <a:solidFill>
            <a:srgbClr val="000000"/>
          </a:solidFill>
          <a:latin typeface="+mn-lt"/>
          <a:ea typeface="+mn-ea"/>
        </a:defRPr>
      </a:lvl5pPr>
      <a:lvl6pPr marL="2616200" indent="-215900" algn="l" defTabSz="457200" rtl="0" eaLnBrk="0" fontAlgn="base" hangingPunct="0">
        <a:spcBef>
          <a:spcPct val="0"/>
        </a:spcBef>
        <a:spcAft>
          <a:spcPts val="275"/>
        </a:spcAft>
        <a:buClr>
          <a:srgbClr val="000000"/>
        </a:buClr>
        <a:buSzPct val="45000"/>
        <a:buFont typeface="StarBats" charset="0"/>
        <a:buChar char="&quot;"/>
        <a:defRPr sz="2000">
          <a:solidFill>
            <a:srgbClr val="000000"/>
          </a:solidFill>
          <a:latin typeface="+mn-lt"/>
          <a:ea typeface="+mn-ea"/>
        </a:defRPr>
      </a:lvl6pPr>
      <a:lvl7pPr marL="3073400" indent="-215900" algn="l" defTabSz="457200" rtl="0" eaLnBrk="0" fontAlgn="base" hangingPunct="0">
        <a:spcBef>
          <a:spcPct val="0"/>
        </a:spcBef>
        <a:spcAft>
          <a:spcPts val="275"/>
        </a:spcAft>
        <a:buClr>
          <a:srgbClr val="000000"/>
        </a:buClr>
        <a:buSzPct val="45000"/>
        <a:buFont typeface="StarBats" charset="0"/>
        <a:buChar char="&quot;"/>
        <a:defRPr sz="2000">
          <a:solidFill>
            <a:srgbClr val="000000"/>
          </a:solidFill>
          <a:latin typeface="+mn-lt"/>
          <a:ea typeface="+mn-ea"/>
        </a:defRPr>
      </a:lvl7pPr>
      <a:lvl8pPr marL="3530600" indent="-215900" algn="l" defTabSz="457200" rtl="0" eaLnBrk="0" fontAlgn="base" hangingPunct="0">
        <a:spcBef>
          <a:spcPct val="0"/>
        </a:spcBef>
        <a:spcAft>
          <a:spcPts val="275"/>
        </a:spcAft>
        <a:buClr>
          <a:srgbClr val="000000"/>
        </a:buClr>
        <a:buSzPct val="45000"/>
        <a:buFont typeface="StarBats" charset="0"/>
        <a:buChar char="&quot;"/>
        <a:defRPr sz="2000">
          <a:solidFill>
            <a:srgbClr val="000000"/>
          </a:solidFill>
          <a:latin typeface="+mn-lt"/>
          <a:ea typeface="+mn-ea"/>
        </a:defRPr>
      </a:lvl8pPr>
      <a:lvl9pPr marL="3987800" indent="-215900" algn="l" defTabSz="457200" rtl="0" eaLnBrk="0" fontAlgn="base" hangingPunct="0">
        <a:spcBef>
          <a:spcPct val="0"/>
        </a:spcBef>
        <a:spcAft>
          <a:spcPts val="275"/>
        </a:spcAft>
        <a:buClr>
          <a:srgbClr val="000000"/>
        </a:buClr>
        <a:buSzPct val="45000"/>
        <a:buFont typeface="StarBats" charset="0"/>
        <a:buChar char="&quot;"/>
        <a:defRPr sz="2000">
          <a:solidFill>
            <a:srgbClr val="000000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5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5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notesSlide" Target="../notesSlides/notesSlide2.xml"/><Relationship Id="rId5" Type="http://schemas.openxmlformats.org/officeDocument/2006/relationships/image" Target="../media/image2.png"/><Relationship Id="rId6" Type="http://schemas.openxmlformats.org/officeDocument/2006/relationships/image" Target="../media/image3.gif"/><Relationship Id="rId1" Type="http://schemas.microsoft.com/office/2007/relationships/media" Target="file://localhost/Users/clint/classes/GG612/Spring_2011/rc01.gif" TargetMode="External"/><Relationship Id="rId2" Type="http://schemas.openxmlformats.org/officeDocument/2006/relationships/video" Target="file://localhost/Users/clint/classes/GG612/Spring_2011/rc01.gif" TargetMode="Externa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0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3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image" Target="../media/image43.png"/><Relationship Id="rId5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4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5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47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48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49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50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4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ext Box 1"/>
          <p:cNvSpPr txBox="1">
            <a:spLocks noChangeArrowheads="1"/>
          </p:cNvSpPr>
          <p:nvPr/>
        </p:nvSpPr>
        <p:spPr bwMode="auto">
          <a:xfrm>
            <a:off x="1828800" y="304800"/>
            <a:ext cx="6599238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buClr>
                <a:srgbClr val="000000"/>
              </a:buClr>
              <a:buSzPct val="38000"/>
              <a:buFont typeface="StarBats" charset="0"/>
              <a:buNone/>
            </a:pPr>
            <a:r>
              <a:rPr lang="en-GB" sz="2800" b="1">
                <a:latin typeface="Helvetica (CE)" charset="0"/>
              </a:rPr>
              <a:t>Mantle Convection and Plate Tectonics</a:t>
            </a:r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914400"/>
            <a:ext cx="7367588" cy="4113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9" name="Text Box 3"/>
          <p:cNvSpPr txBox="1">
            <a:spLocks noChangeArrowheads="1"/>
          </p:cNvSpPr>
          <p:nvPr/>
        </p:nvSpPr>
        <p:spPr bwMode="auto">
          <a:xfrm>
            <a:off x="1487488" y="5105400"/>
            <a:ext cx="7046912" cy="2027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lnSpc>
                <a:spcPct val="125000"/>
              </a:lnSpc>
              <a:buClr>
                <a:srgbClr val="000000"/>
              </a:buClr>
              <a:buSzPct val="38000"/>
              <a:buFont typeface="StarBats" charset="0"/>
              <a:buNone/>
            </a:pPr>
            <a:r>
              <a:rPr lang="en-GB" sz="2800" b="1">
                <a:latin typeface="Helvetica (CE)" charset="0"/>
              </a:rPr>
              <a:t>UPWELLING		</a:t>
            </a:r>
            <a:r>
              <a:rPr lang="en-GB" sz="2800">
                <a:latin typeface="Helvetica (CE)" charset="0"/>
              </a:rPr>
              <a:t>beneath spreading ridges</a:t>
            </a:r>
          </a:p>
          <a:p>
            <a:pPr>
              <a:lnSpc>
                <a:spcPct val="125000"/>
              </a:lnSpc>
              <a:buClr>
                <a:srgbClr val="000000"/>
              </a:buClr>
              <a:buSzPct val="38000"/>
              <a:buFont typeface="StarBats" charset="0"/>
              <a:buNone/>
            </a:pPr>
            <a:r>
              <a:rPr lang="en-GB" sz="2800" b="1">
                <a:latin typeface="Helvetica (CE)" charset="0"/>
              </a:rPr>
              <a:t>DOWNWELLING	</a:t>
            </a:r>
            <a:r>
              <a:rPr lang="en-GB" sz="2800">
                <a:latin typeface="Helvetica (CE)" charset="0"/>
              </a:rPr>
              <a:t>beneath subduction zones</a:t>
            </a:r>
          </a:p>
          <a:p>
            <a:pPr>
              <a:lnSpc>
                <a:spcPct val="125000"/>
              </a:lnSpc>
              <a:buClr>
                <a:srgbClr val="000000"/>
              </a:buClr>
              <a:buSzPct val="38000"/>
              <a:buFont typeface="StarBats" charset="0"/>
              <a:buNone/>
            </a:pPr>
            <a:r>
              <a:rPr lang="en-GB" sz="2800" b="1">
                <a:latin typeface="Helvetica (CE)" charset="0"/>
              </a:rPr>
              <a:t>THE PLATES	</a:t>
            </a:r>
            <a:r>
              <a:rPr lang="en-GB" sz="2800">
                <a:latin typeface="Helvetica (CE)" charset="0"/>
              </a:rPr>
              <a:t>surface expression of </a:t>
            </a:r>
          </a:p>
          <a:p>
            <a:pPr>
              <a:buClr>
                <a:srgbClr val="000000"/>
              </a:buClr>
              <a:buSzPct val="38000"/>
              <a:buFont typeface="StarBats" charset="0"/>
              <a:buNone/>
            </a:pPr>
            <a:r>
              <a:rPr lang="en-GB" sz="2800">
                <a:latin typeface="Helvetica (CE)" charset="0"/>
              </a:rPr>
              <a:t>					mantle convection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1" name="Picture 2" descr="2D_np16_temp_tint_pr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9788" y="1600200"/>
            <a:ext cx="5943600" cy="3376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8547" name="Rectangle 3"/>
          <p:cNvSpPr>
            <a:spLocks noChangeArrowheads="1"/>
          </p:cNvSpPr>
          <p:nvPr/>
        </p:nvSpPr>
        <p:spPr bwMode="auto">
          <a:xfrm>
            <a:off x="1828800" y="609600"/>
            <a:ext cx="6392863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200" b="1">
                <a:cs typeface="+mn-cs"/>
              </a:rPr>
              <a:t>Exoplanets: Tidally-locked example</a:t>
            </a:r>
          </a:p>
        </p:txBody>
      </p:sp>
      <p:sp>
        <p:nvSpPr>
          <p:cNvPr id="108548" name="Rectangle 4"/>
          <p:cNvSpPr>
            <a:spLocks noChangeArrowheads="1"/>
          </p:cNvSpPr>
          <p:nvPr/>
        </p:nvSpPr>
        <p:spPr bwMode="auto">
          <a:xfrm>
            <a:off x="2414588" y="4800600"/>
            <a:ext cx="51625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cs typeface="+mn-cs"/>
              </a:rPr>
              <a:t>van Summeren, Conrad, &amp; Gaidos, 2011</a:t>
            </a:r>
          </a:p>
        </p:txBody>
      </p:sp>
      <p:sp>
        <p:nvSpPr>
          <p:cNvPr id="108549" name="Rectangle 5"/>
          <p:cNvSpPr>
            <a:spLocks noChangeArrowheads="1"/>
          </p:cNvSpPr>
          <p:nvPr/>
        </p:nvSpPr>
        <p:spPr bwMode="auto">
          <a:xfrm>
            <a:off x="8534400" y="3352800"/>
            <a:ext cx="895350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>
                <a:solidFill>
                  <a:srgbClr val="FF0000"/>
                </a:solidFill>
                <a:cs typeface="+mn-cs"/>
              </a:rPr>
              <a:t>HOT</a:t>
            </a:r>
          </a:p>
          <a:p>
            <a:pPr>
              <a:defRPr/>
            </a:pPr>
            <a:r>
              <a:rPr lang="en-US" b="1">
                <a:solidFill>
                  <a:srgbClr val="FF0000"/>
                </a:solidFill>
                <a:cs typeface="+mn-cs"/>
              </a:rPr>
              <a:t>SIDE</a:t>
            </a:r>
          </a:p>
          <a:p>
            <a:pPr>
              <a:defRPr/>
            </a:pPr>
            <a:r>
              <a:rPr lang="en-US" b="1">
                <a:solidFill>
                  <a:srgbClr val="FF0000"/>
                </a:solidFill>
                <a:cs typeface="+mn-cs"/>
              </a:rPr>
              <a:t>(star)</a:t>
            </a:r>
          </a:p>
        </p:txBody>
      </p:sp>
      <p:sp>
        <p:nvSpPr>
          <p:cNvPr id="108550" name="Rectangle 6"/>
          <p:cNvSpPr>
            <a:spLocks noChangeArrowheads="1"/>
          </p:cNvSpPr>
          <p:nvPr/>
        </p:nvSpPr>
        <p:spPr bwMode="auto">
          <a:xfrm>
            <a:off x="533400" y="3505200"/>
            <a:ext cx="1065213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>
                <a:solidFill>
                  <a:schemeClr val="accent2"/>
                </a:solidFill>
                <a:cs typeface="+mn-cs"/>
              </a:rPr>
              <a:t>COLD</a:t>
            </a:r>
          </a:p>
          <a:p>
            <a:pPr>
              <a:defRPr/>
            </a:pPr>
            <a:r>
              <a:rPr lang="en-US" b="1">
                <a:solidFill>
                  <a:schemeClr val="accent2"/>
                </a:solidFill>
                <a:cs typeface="+mn-cs"/>
              </a:rPr>
              <a:t>SIDE</a:t>
            </a:r>
          </a:p>
          <a:p>
            <a:pPr>
              <a:defRPr/>
            </a:pPr>
            <a:r>
              <a:rPr lang="en-US" b="1">
                <a:solidFill>
                  <a:schemeClr val="accent2"/>
                </a:solidFill>
                <a:cs typeface="+mn-cs"/>
              </a:rPr>
              <a:t>(night)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7" name="Rectangle 3"/>
          <p:cNvSpPr>
            <a:spLocks noChangeArrowheads="1"/>
          </p:cNvSpPr>
          <p:nvPr/>
        </p:nvSpPr>
        <p:spPr bwMode="auto">
          <a:xfrm>
            <a:off x="762000" y="228600"/>
            <a:ext cx="89154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 b="1">
                <a:cs typeface="+mn-cs"/>
              </a:rPr>
              <a:t>Observing Convection in the Earth: Seismic Tomography</a:t>
            </a:r>
          </a:p>
        </p:txBody>
      </p:sp>
      <p:pic>
        <p:nvPicPr>
          <p:cNvPr id="778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990600"/>
            <a:ext cx="5973763" cy="601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778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295400"/>
            <a:ext cx="3276600" cy="2476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77830" name="Rectangle 6"/>
          <p:cNvSpPr>
            <a:spLocks noChangeArrowheads="1"/>
          </p:cNvSpPr>
          <p:nvPr/>
        </p:nvSpPr>
        <p:spPr bwMode="auto">
          <a:xfrm>
            <a:off x="685800" y="3732213"/>
            <a:ext cx="13017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cs typeface="+mn-cs"/>
              </a:rPr>
              <a:t>Cat-Scan</a:t>
            </a:r>
          </a:p>
        </p:txBody>
      </p:sp>
      <p:pic>
        <p:nvPicPr>
          <p:cNvPr id="77831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267200"/>
            <a:ext cx="2514600" cy="281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81000"/>
            <a:ext cx="7086600" cy="6850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5" name="Picture 3" descr="CrossSection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0"/>
            <a:ext cx="7478713" cy="967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3" name="Picture 2" descr="DepthSlic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2100" y="0"/>
            <a:ext cx="7124700" cy="922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57200"/>
            <a:ext cx="5046663" cy="640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71684" name="Rectangle 4"/>
          <p:cNvSpPr>
            <a:spLocks noChangeArrowheads="1"/>
          </p:cNvSpPr>
          <p:nvPr/>
        </p:nvSpPr>
        <p:spPr bwMode="auto">
          <a:xfrm>
            <a:off x="6029325" y="447675"/>
            <a:ext cx="8445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cs typeface="+mn-cs"/>
              </a:rPr>
              <a:t>Slabs</a:t>
            </a:r>
          </a:p>
        </p:txBody>
      </p:sp>
      <p:pic>
        <p:nvPicPr>
          <p:cNvPr id="7168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2438400"/>
            <a:ext cx="4667250" cy="3017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762000"/>
            <a:ext cx="4313238" cy="6496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829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476250"/>
            <a:ext cx="7562850" cy="25400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82948" name="Rectangle 4"/>
          <p:cNvSpPr>
            <a:spLocks noChangeArrowheads="1"/>
          </p:cNvSpPr>
          <p:nvPr/>
        </p:nvSpPr>
        <p:spPr bwMode="auto">
          <a:xfrm>
            <a:off x="3352800" y="0"/>
            <a:ext cx="22415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cs typeface="+mn-cs"/>
              </a:rPr>
              <a:t>Plumes (Hawaii)</a:t>
            </a:r>
          </a:p>
        </p:txBody>
      </p:sp>
      <p:sp>
        <p:nvSpPr>
          <p:cNvPr id="82949" name="Rectangle 5"/>
          <p:cNvSpPr>
            <a:spLocks noChangeArrowheads="1"/>
          </p:cNvSpPr>
          <p:nvPr/>
        </p:nvSpPr>
        <p:spPr bwMode="auto">
          <a:xfrm>
            <a:off x="152400" y="228600"/>
            <a:ext cx="24272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cs typeface="+mn-cs"/>
              </a:rPr>
              <a:t>Wolfe et al (2009)</a:t>
            </a:r>
          </a:p>
        </p:txBody>
      </p:sp>
      <p:pic>
        <p:nvPicPr>
          <p:cNvPr id="8295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4775" y="3124200"/>
            <a:ext cx="4321175" cy="434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lume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25" y="123825"/>
            <a:ext cx="6237665" cy="7256424"/>
          </a:xfrm>
          <a:prstGeom prst="rect">
            <a:avLst/>
          </a:prstGeom>
        </p:spPr>
      </p:pic>
      <p:pic>
        <p:nvPicPr>
          <p:cNvPr id="3" name="Picture 2" descr="plumes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4279" y="276225"/>
            <a:ext cx="4516202" cy="3228975"/>
          </a:xfrm>
          <a:prstGeom prst="rect">
            <a:avLst/>
          </a:prstGeom>
          <a:ln w="28575" cmpd="sng">
            <a:solidFill>
              <a:srgbClr val="3366FF"/>
            </a:solidFill>
          </a:ln>
        </p:spPr>
      </p:pic>
      <p:pic>
        <p:nvPicPr>
          <p:cNvPr id="6" name="Picture 5" descr="plumes3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9725" y="3629026"/>
            <a:ext cx="4521199" cy="3324896"/>
          </a:xfrm>
          <a:prstGeom prst="rect">
            <a:avLst/>
          </a:prstGeom>
          <a:ln w="28575" cmpd="sng">
            <a:solidFill>
              <a:srgbClr val="3366FF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6334125" y="7058025"/>
            <a:ext cx="36486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 smtClean="0">
                <a:latin typeface="Arial"/>
                <a:cs typeface="Arial"/>
              </a:rPr>
              <a:t>Lithgow-</a:t>
            </a:r>
            <a:r>
              <a:rPr lang="en-US" sz="2000" i="1" dirty="0" err="1" smtClean="0">
                <a:latin typeface="Arial"/>
                <a:cs typeface="Arial"/>
              </a:rPr>
              <a:t>Bertelloni</a:t>
            </a:r>
            <a:r>
              <a:rPr lang="en-US" sz="2000" i="1" dirty="0" smtClean="0">
                <a:latin typeface="Arial"/>
                <a:cs typeface="Arial"/>
              </a:rPr>
              <a:t> et al.</a:t>
            </a:r>
            <a:r>
              <a:rPr lang="en-US" sz="2000" dirty="0" smtClean="0">
                <a:latin typeface="Arial"/>
                <a:cs typeface="Arial"/>
              </a:rPr>
              <a:t> [2001]</a:t>
            </a:r>
            <a:endParaRPr lang="en-US" sz="20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942542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838200"/>
            <a:ext cx="7204075" cy="6516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88068" name="Rectangle 4"/>
          <p:cNvSpPr>
            <a:spLocks noChangeArrowheads="1"/>
          </p:cNvSpPr>
          <p:nvPr/>
        </p:nvSpPr>
        <p:spPr bwMode="auto">
          <a:xfrm>
            <a:off x="2667000" y="106363"/>
            <a:ext cx="5341938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200">
                <a:cs typeface="+mn-cs"/>
              </a:rPr>
              <a:t>Structure of Mantle Convection</a:t>
            </a:r>
          </a:p>
        </p:txBody>
      </p:sp>
      <p:sp>
        <p:nvSpPr>
          <p:cNvPr id="88069" name="Rectangle 5"/>
          <p:cNvSpPr>
            <a:spLocks noChangeArrowheads="1"/>
          </p:cNvSpPr>
          <p:nvPr/>
        </p:nvSpPr>
        <p:spPr bwMode="auto">
          <a:xfrm>
            <a:off x="222250" y="6261100"/>
            <a:ext cx="1165225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cs typeface="+mn-cs"/>
              </a:rPr>
              <a:t>Tackley</a:t>
            </a:r>
          </a:p>
          <a:p>
            <a:pPr>
              <a:defRPr/>
            </a:pPr>
            <a:r>
              <a:rPr lang="en-US">
                <a:cs typeface="+mn-cs"/>
              </a:rPr>
              <a:t>[2000]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32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311525"/>
            <a:ext cx="6705600" cy="4067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03426" name="Rectangle 2"/>
          <p:cNvSpPr>
            <a:spLocks noChangeArrowheads="1"/>
          </p:cNvSpPr>
          <p:nvPr/>
        </p:nvSpPr>
        <p:spPr bwMode="auto">
          <a:xfrm>
            <a:off x="477838" y="381000"/>
            <a:ext cx="54657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>
                <a:cs typeface="+mn-cs"/>
              </a:rPr>
              <a:t>Numerical Models of Mantle Convection</a:t>
            </a:r>
          </a:p>
        </p:txBody>
      </p:sp>
      <p:sp>
        <p:nvSpPr>
          <p:cNvPr id="103427" name="Rectangle 3"/>
          <p:cNvSpPr>
            <a:spLocks noChangeArrowheads="1"/>
          </p:cNvSpPr>
          <p:nvPr/>
        </p:nvSpPr>
        <p:spPr bwMode="auto">
          <a:xfrm>
            <a:off x="533400" y="990600"/>
            <a:ext cx="4433888" cy="2282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>
                <a:cs typeface="+mn-cs"/>
              </a:rPr>
              <a:t>Input: </a:t>
            </a:r>
          </a:p>
          <a:p>
            <a:pPr>
              <a:defRPr/>
            </a:pPr>
            <a:r>
              <a:rPr lang="en-US">
                <a:cs typeface="+mn-cs"/>
              </a:rPr>
              <a:t>1. Mantle Densities</a:t>
            </a:r>
          </a:p>
          <a:p>
            <a:pPr>
              <a:defRPr/>
            </a:pPr>
            <a:r>
              <a:rPr lang="en-US">
                <a:cs typeface="+mn-cs"/>
              </a:rPr>
              <a:t>	(from seismic tomography)</a:t>
            </a:r>
          </a:p>
          <a:p>
            <a:pPr>
              <a:defRPr/>
            </a:pPr>
            <a:r>
              <a:rPr lang="en-US">
                <a:cs typeface="+mn-cs"/>
              </a:rPr>
              <a:t>2. Mantle Viscosity Structure</a:t>
            </a:r>
          </a:p>
          <a:p>
            <a:pPr>
              <a:defRPr/>
            </a:pPr>
            <a:r>
              <a:rPr lang="en-US">
                <a:cs typeface="+mn-cs"/>
              </a:rPr>
              <a:t>	(from postglacial rebound)</a:t>
            </a:r>
          </a:p>
          <a:p>
            <a:pPr>
              <a:defRPr/>
            </a:pPr>
            <a:r>
              <a:rPr lang="en-US">
                <a:cs typeface="+mn-cs"/>
              </a:rPr>
              <a:t>3. A Finite Element Code</a:t>
            </a:r>
          </a:p>
        </p:txBody>
      </p:sp>
      <p:pic>
        <p:nvPicPr>
          <p:cNvPr id="62468" name="Picture 6" descr="Snapshot 2011-01-23 16-39-1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152400"/>
            <a:ext cx="3313113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31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4718050"/>
            <a:ext cx="4648200" cy="2620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6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8400" y="1295400"/>
            <a:ext cx="5080000" cy="5245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13668" name="Rectangle 4"/>
          <p:cNvSpPr>
            <a:spLocks noChangeArrowheads="1"/>
          </p:cNvSpPr>
          <p:nvPr/>
        </p:nvSpPr>
        <p:spPr bwMode="auto">
          <a:xfrm>
            <a:off x="2762250" y="277813"/>
            <a:ext cx="4530725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200" b="1">
                <a:cs typeface="+mn-cs"/>
              </a:rPr>
              <a:t>Convection in Miso Soup</a:t>
            </a:r>
          </a:p>
        </p:txBody>
      </p:sp>
      <p:pic>
        <p:nvPicPr>
          <p:cNvPr id="113669" name="rc01.gif" descr="/Users/clint/classes/GG612/Spring_2011/rc01.gif">
            <a:hlinkClick r:id="" action="ppaction://media"/>
          </p:cNvPr>
          <p:cNvPicPr>
            <a:picLocks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95400"/>
            <a:ext cx="525780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36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1366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3669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13669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3" name="Picture 2" descr="Snapshot 2011-01-24 16-46-2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1084263"/>
            <a:ext cx="6978650" cy="5942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43" name="Rectangle 3"/>
          <p:cNvSpPr>
            <a:spLocks noChangeArrowheads="1"/>
          </p:cNvSpPr>
          <p:nvPr/>
        </p:nvSpPr>
        <p:spPr bwMode="auto">
          <a:xfrm>
            <a:off x="457200" y="3810000"/>
            <a:ext cx="1817688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cs typeface="+mn-cs"/>
              </a:rPr>
              <a:t>Stadler et al.,</a:t>
            </a:r>
          </a:p>
          <a:p>
            <a:pPr>
              <a:defRPr/>
            </a:pPr>
            <a:r>
              <a:rPr lang="en-US">
                <a:cs typeface="+mn-cs"/>
              </a:rPr>
              <a:t>Science 2010</a:t>
            </a:r>
          </a:p>
        </p:txBody>
      </p:sp>
      <p:sp>
        <p:nvSpPr>
          <p:cNvPr id="112644" name="Rectangle 4"/>
          <p:cNvSpPr>
            <a:spLocks noChangeArrowheads="1"/>
          </p:cNvSpPr>
          <p:nvPr/>
        </p:nvSpPr>
        <p:spPr bwMode="auto">
          <a:xfrm>
            <a:off x="609600" y="304800"/>
            <a:ext cx="8785225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200">
                <a:cs typeface="+mn-cs"/>
              </a:rPr>
              <a:t>State of the Art: Adaptive Mesh Refinement &amp; Slabs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Picture 2" descr="Snapshot 2011-01-24 21-10-2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04800"/>
            <a:ext cx="6875463" cy="407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5715" name="Rectangle 3"/>
          <p:cNvSpPr>
            <a:spLocks noChangeArrowheads="1"/>
          </p:cNvSpPr>
          <p:nvPr/>
        </p:nvSpPr>
        <p:spPr bwMode="auto">
          <a:xfrm>
            <a:off x="304800" y="4495800"/>
            <a:ext cx="1817688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cs typeface="+mn-cs"/>
              </a:rPr>
              <a:t>Burkett &amp;</a:t>
            </a:r>
          </a:p>
          <a:p>
            <a:pPr>
              <a:defRPr/>
            </a:pPr>
            <a:r>
              <a:rPr lang="en-US">
                <a:cs typeface="+mn-cs"/>
              </a:rPr>
              <a:t>Billen [2009]</a:t>
            </a:r>
          </a:p>
        </p:txBody>
      </p:sp>
      <p:pic>
        <p:nvPicPr>
          <p:cNvPr id="37891" name="Picture 4" descr="Snapshot 2011-01-24 21-25-3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4637088"/>
            <a:ext cx="6419850" cy="271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5717" name="Rectangle 5"/>
          <p:cNvSpPr>
            <a:spLocks noChangeArrowheads="1"/>
          </p:cNvSpPr>
          <p:nvPr/>
        </p:nvSpPr>
        <p:spPr bwMode="auto">
          <a:xfrm>
            <a:off x="685800" y="6858000"/>
            <a:ext cx="27479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cs typeface="+mn-cs"/>
              </a:rPr>
              <a:t>Schellart et al [2007]</a:t>
            </a:r>
          </a:p>
        </p:txBody>
      </p:sp>
      <p:sp>
        <p:nvSpPr>
          <p:cNvPr id="115718" name="Rectangle 6"/>
          <p:cNvSpPr>
            <a:spLocks noChangeArrowheads="1"/>
          </p:cNvSpPr>
          <p:nvPr/>
        </p:nvSpPr>
        <p:spPr bwMode="auto">
          <a:xfrm>
            <a:off x="7543800" y="457200"/>
            <a:ext cx="2128838" cy="2654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>
                <a:cs typeface="+mn-cs"/>
              </a:rPr>
              <a:t>Subduction</a:t>
            </a:r>
          </a:p>
          <a:p>
            <a:pPr>
              <a:defRPr/>
            </a:pPr>
            <a:r>
              <a:rPr lang="en-US" sz="2800">
                <a:cs typeface="+mn-cs"/>
              </a:rPr>
              <a:t>and Slabs</a:t>
            </a:r>
          </a:p>
          <a:p>
            <a:pPr>
              <a:defRPr/>
            </a:pPr>
            <a:r>
              <a:rPr lang="en-US" sz="2800">
                <a:cs typeface="+mn-cs"/>
              </a:rPr>
              <a:t>form a</a:t>
            </a:r>
          </a:p>
          <a:p>
            <a:pPr>
              <a:defRPr/>
            </a:pPr>
            <a:r>
              <a:rPr lang="en-US" sz="2800">
                <a:cs typeface="+mn-cs"/>
              </a:rPr>
              <a:t>crucial part</a:t>
            </a:r>
          </a:p>
          <a:p>
            <a:pPr>
              <a:defRPr/>
            </a:pPr>
            <a:r>
              <a:rPr lang="en-US" sz="2800">
                <a:cs typeface="+mn-cs"/>
              </a:rPr>
              <a:t>of convection</a:t>
            </a:r>
          </a:p>
          <a:p>
            <a:pPr>
              <a:defRPr/>
            </a:pPr>
            <a:r>
              <a:rPr lang="en-US" sz="2800">
                <a:cs typeface="+mn-cs"/>
              </a:rPr>
              <a:t>on Earth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/>
          <p:cNvSpPr>
            <a:spLocks noChangeArrowheads="1"/>
          </p:cNvSpPr>
          <p:nvPr/>
        </p:nvSpPr>
        <p:spPr bwMode="auto">
          <a:xfrm>
            <a:off x="228600" y="152400"/>
            <a:ext cx="4518025" cy="1554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200" b="1">
                <a:cs typeface="+mn-cs"/>
              </a:rPr>
              <a:t>Predictions of Numerical</a:t>
            </a:r>
          </a:p>
          <a:p>
            <a:pPr>
              <a:defRPr/>
            </a:pPr>
            <a:r>
              <a:rPr lang="en-US" sz="3200" b="1">
                <a:cs typeface="+mn-cs"/>
              </a:rPr>
              <a:t>Convection Models:</a:t>
            </a:r>
          </a:p>
          <a:p>
            <a:pPr>
              <a:defRPr/>
            </a:pPr>
            <a:r>
              <a:rPr lang="en-US" sz="3200" b="1">
                <a:cs typeface="+mn-cs"/>
              </a:rPr>
              <a:t>Mantle Flow Field</a:t>
            </a:r>
          </a:p>
        </p:txBody>
      </p:sp>
      <p:pic>
        <p:nvPicPr>
          <p:cNvPr id="66562" name="Picture 3" descr="flowfiel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0650" y="152400"/>
            <a:ext cx="5584825" cy="7307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10" name="Rectangle 6"/>
          <p:cNvSpPr>
            <a:spLocks noChangeArrowheads="1"/>
          </p:cNvSpPr>
          <p:nvPr/>
        </p:nvSpPr>
        <p:spPr bwMode="auto">
          <a:xfrm>
            <a:off x="228600" y="152400"/>
            <a:ext cx="4518025" cy="1554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200" b="1">
                <a:cs typeface="+mn-cs"/>
              </a:rPr>
              <a:t>Predictions of Numerical</a:t>
            </a:r>
          </a:p>
          <a:p>
            <a:pPr>
              <a:defRPr/>
            </a:pPr>
            <a:r>
              <a:rPr lang="en-US" sz="3200" b="1">
                <a:cs typeface="+mn-cs"/>
              </a:rPr>
              <a:t>Convection Models:</a:t>
            </a:r>
          </a:p>
          <a:p>
            <a:pPr>
              <a:defRPr/>
            </a:pPr>
            <a:r>
              <a:rPr lang="en-US" sz="3200" b="1">
                <a:cs typeface="+mn-cs"/>
              </a:rPr>
              <a:t>Dynamic Uplift</a:t>
            </a:r>
          </a:p>
        </p:txBody>
      </p:sp>
      <p:pic>
        <p:nvPicPr>
          <p:cNvPr id="68610" name="Picture 7" descr="topoNN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3190875"/>
            <a:ext cx="6705600" cy="420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8312" name="Rectangle 8"/>
          <p:cNvSpPr>
            <a:spLocks noChangeArrowheads="1"/>
          </p:cNvSpPr>
          <p:nvPr/>
        </p:nvSpPr>
        <p:spPr bwMode="auto">
          <a:xfrm>
            <a:off x="381000" y="3048000"/>
            <a:ext cx="31480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cs typeface="+mn-cs"/>
              </a:rPr>
              <a:t>Conrad &amp; Husson, 2009</a:t>
            </a:r>
          </a:p>
        </p:txBody>
      </p:sp>
      <p:pic>
        <p:nvPicPr>
          <p:cNvPr id="68612" name="Picture 9" descr="cartoo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52400"/>
            <a:ext cx="5054600" cy="292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7" name="Picture 4" descr="s20rts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28600"/>
            <a:ext cx="5181600" cy="3516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58" name="Picture 5" descr="plt_grim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987675"/>
            <a:ext cx="5715000" cy="425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1862" name="Rectangle 6"/>
          <p:cNvSpPr>
            <a:spLocks noChangeArrowheads="1"/>
          </p:cNvSpPr>
          <p:nvPr/>
        </p:nvSpPr>
        <p:spPr bwMode="auto">
          <a:xfrm>
            <a:off x="228600" y="152400"/>
            <a:ext cx="4518025" cy="2041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200" b="1">
                <a:cs typeface="+mn-cs"/>
              </a:rPr>
              <a:t>Predictions of Numerical</a:t>
            </a:r>
          </a:p>
          <a:p>
            <a:pPr>
              <a:defRPr/>
            </a:pPr>
            <a:r>
              <a:rPr lang="en-US" sz="3200" b="1">
                <a:cs typeface="+mn-cs"/>
              </a:rPr>
              <a:t>Convection Models:</a:t>
            </a:r>
          </a:p>
          <a:p>
            <a:pPr>
              <a:defRPr/>
            </a:pPr>
            <a:r>
              <a:rPr lang="en-US" sz="3200" b="1">
                <a:cs typeface="+mn-cs"/>
              </a:rPr>
              <a:t>	Earth’s Shape</a:t>
            </a:r>
          </a:p>
          <a:p>
            <a:pPr>
              <a:defRPr/>
            </a:pPr>
            <a:r>
              <a:rPr lang="en-US" sz="3200" b="1">
                <a:cs typeface="+mn-cs"/>
              </a:rPr>
              <a:t>	(the Geoid)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2"/>
          <p:cNvSpPr>
            <a:spLocks noChangeArrowheads="1"/>
          </p:cNvSpPr>
          <p:nvPr/>
        </p:nvSpPr>
        <p:spPr bwMode="auto">
          <a:xfrm>
            <a:off x="304800" y="228600"/>
            <a:ext cx="3649663" cy="2528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200" b="1">
                <a:cs typeface="+mn-cs"/>
              </a:rPr>
              <a:t>Predictions of</a:t>
            </a:r>
          </a:p>
          <a:p>
            <a:pPr>
              <a:defRPr/>
            </a:pPr>
            <a:r>
              <a:rPr lang="en-US" sz="3200" b="1">
                <a:cs typeface="+mn-cs"/>
              </a:rPr>
              <a:t>Numerical</a:t>
            </a:r>
          </a:p>
          <a:p>
            <a:pPr>
              <a:defRPr/>
            </a:pPr>
            <a:r>
              <a:rPr lang="en-US" sz="3200" b="1">
                <a:cs typeface="+mn-cs"/>
              </a:rPr>
              <a:t>Convection Models:</a:t>
            </a:r>
          </a:p>
          <a:p>
            <a:pPr>
              <a:defRPr/>
            </a:pPr>
            <a:r>
              <a:rPr lang="en-US" sz="3200" b="1">
                <a:cs typeface="+mn-cs"/>
              </a:rPr>
              <a:t>Lithospheric</a:t>
            </a:r>
          </a:p>
          <a:p>
            <a:pPr>
              <a:defRPr/>
            </a:pPr>
            <a:r>
              <a:rPr lang="en-US" sz="3200" b="1">
                <a:cs typeface="+mn-cs"/>
              </a:rPr>
              <a:t>Stresses</a:t>
            </a:r>
          </a:p>
        </p:txBody>
      </p:sp>
      <p:sp>
        <p:nvSpPr>
          <p:cNvPr id="116740" name="Rectangle 4"/>
          <p:cNvSpPr>
            <a:spLocks noChangeArrowheads="1"/>
          </p:cNvSpPr>
          <p:nvPr/>
        </p:nvSpPr>
        <p:spPr bwMode="auto">
          <a:xfrm>
            <a:off x="2209800" y="6324600"/>
            <a:ext cx="285115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cs typeface="+mn-cs"/>
              </a:rPr>
              <a:t>Lithgow-Bertelloni &amp;</a:t>
            </a:r>
          </a:p>
          <a:p>
            <a:pPr>
              <a:defRPr/>
            </a:pPr>
            <a:r>
              <a:rPr lang="en-US">
                <a:cs typeface="+mn-cs"/>
              </a:rPr>
              <a:t>Guynn, 2004</a:t>
            </a:r>
          </a:p>
        </p:txBody>
      </p:sp>
      <p:pic>
        <p:nvPicPr>
          <p:cNvPr id="72707" name="Picture 7" descr="Snapshot 2011-01-24 22-52-4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7163" y="1371600"/>
            <a:ext cx="4668837" cy="601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08" name="Picture 8" descr="latva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971800"/>
            <a:ext cx="5029200" cy="187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09" name="Picture 10" descr="Snapshot 2011-01-24 22-59-3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1244600"/>
            <a:ext cx="4610100" cy="306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0"/>
            <a:ext cx="4114800" cy="292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54" name="Picture 4" descr="Snapshot 2011-01-24 21-51-4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2936875"/>
            <a:ext cx="7978775" cy="443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7765" name="Rectangle 5"/>
          <p:cNvSpPr>
            <a:spLocks noChangeArrowheads="1"/>
          </p:cNvSpPr>
          <p:nvPr/>
        </p:nvSpPr>
        <p:spPr bwMode="auto">
          <a:xfrm>
            <a:off x="228600" y="152400"/>
            <a:ext cx="4518025" cy="1554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200" b="1">
                <a:cs typeface="+mn-cs"/>
              </a:rPr>
              <a:t>Predictions of Numerical</a:t>
            </a:r>
          </a:p>
          <a:p>
            <a:pPr>
              <a:defRPr/>
            </a:pPr>
            <a:r>
              <a:rPr lang="en-US" sz="3200" b="1">
                <a:cs typeface="+mn-cs"/>
              </a:rPr>
              <a:t>Convection Models:</a:t>
            </a:r>
          </a:p>
          <a:p>
            <a:pPr>
              <a:defRPr/>
            </a:pPr>
            <a:r>
              <a:rPr lang="en-US" sz="3200" b="1">
                <a:cs typeface="+mn-cs"/>
              </a:rPr>
              <a:t>Anisotropic Fabric</a:t>
            </a:r>
          </a:p>
        </p:txBody>
      </p:sp>
      <p:sp>
        <p:nvSpPr>
          <p:cNvPr id="117766" name="Rectangle 6"/>
          <p:cNvSpPr>
            <a:spLocks noChangeArrowheads="1"/>
          </p:cNvSpPr>
          <p:nvPr/>
        </p:nvSpPr>
        <p:spPr bwMode="auto">
          <a:xfrm>
            <a:off x="415925" y="6007100"/>
            <a:ext cx="1081088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cs typeface="+mn-cs"/>
              </a:rPr>
              <a:t>Conrad</a:t>
            </a:r>
          </a:p>
          <a:p>
            <a:pPr>
              <a:defRPr/>
            </a:pPr>
            <a:r>
              <a:rPr lang="en-US">
                <a:cs typeface="+mn-cs"/>
              </a:rPr>
              <a:t>et al., </a:t>
            </a:r>
          </a:p>
          <a:p>
            <a:pPr>
              <a:defRPr/>
            </a:pPr>
            <a:r>
              <a:rPr lang="en-US">
                <a:cs typeface="+mn-cs"/>
              </a:rPr>
              <a:t>2007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4" name="Rectangle 4"/>
          <p:cNvSpPr>
            <a:spLocks noChangeArrowheads="1"/>
          </p:cNvSpPr>
          <p:nvPr/>
        </p:nvSpPr>
        <p:spPr bwMode="auto">
          <a:xfrm>
            <a:off x="228600" y="152400"/>
            <a:ext cx="4518025" cy="1554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200" b="1">
                <a:cs typeface="+mn-cs"/>
              </a:rPr>
              <a:t>Predictions of Numerical</a:t>
            </a:r>
          </a:p>
          <a:p>
            <a:pPr>
              <a:defRPr/>
            </a:pPr>
            <a:r>
              <a:rPr lang="en-US" sz="3200" b="1">
                <a:cs typeface="+mn-cs"/>
              </a:rPr>
              <a:t>Convection Models:</a:t>
            </a:r>
          </a:p>
          <a:p>
            <a:pPr>
              <a:defRPr/>
            </a:pPr>
            <a:r>
              <a:rPr lang="en-US" sz="3200" b="1">
                <a:cs typeface="+mn-cs"/>
              </a:rPr>
              <a:t>Plate Motions</a:t>
            </a:r>
          </a:p>
        </p:txBody>
      </p:sp>
      <p:pic>
        <p:nvPicPr>
          <p:cNvPr id="76802" name="Picture 5" descr="Snapshot 2011-01-24 21-59-2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905000"/>
            <a:ext cx="9121775" cy="3595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06" name="Rectangle 6"/>
          <p:cNvSpPr>
            <a:spLocks noChangeArrowheads="1"/>
          </p:cNvSpPr>
          <p:nvPr/>
        </p:nvSpPr>
        <p:spPr bwMode="auto">
          <a:xfrm>
            <a:off x="5032375" y="6126163"/>
            <a:ext cx="47132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cs typeface="+mn-cs"/>
              </a:rPr>
              <a:t>Conrad &amp; Lithgow-Bertelloni [2004]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2"/>
          <p:cNvSpPr>
            <a:spLocks noChangeArrowheads="1"/>
          </p:cNvSpPr>
          <p:nvPr/>
        </p:nvSpPr>
        <p:spPr bwMode="auto">
          <a:xfrm>
            <a:off x="228600" y="152400"/>
            <a:ext cx="3943350" cy="2528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200" b="1">
                <a:cs typeface="+mn-cs"/>
              </a:rPr>
              <a:t>Predictions of</a:t>
            </a:r>
          </a:p>
          <a:p>
            <a:pPr>
              <a:defRPr/>
            </a:pPr>
            <a:r>
              <a:rPr lang="en-US" sz="3200" b="1">
                <a:cs typeface="+mn-cs"/>
              </a:rPr>
              <a:t>Numerical</a:t>
            </a:r>
          </a:p>
          <a:p>
            <a:pPr>
              <a:defRPr/>
            </a:pPr>
            <a:r>
              <a:rPr lang="en-US" sz="3200" b="1">
                <a:cs typeface="+mn-cs"/>
              </a:rPr>
              <a:t>Convection Models:</a:t>
            </a:r>
          </a:p>
          <a:p>
            <a:pPr>
              <a:defRPr/>
            </a:pPr>
            <a:r>
              <a:rPr lang="en-US" sz="3200" b="1">
                <a:cs typeface="+mn-cs"/>
              </a:rPr>
              <a:t>Time-Dependence</a:t>
            </a:r>
          </a:p>
          <a:p>
            <a:pPr>
              <a:defRPr/>
            </a:pPr>
            <a:r>
              <a:rPr lang="en-US" sz="3200" b="1">
                <a:cs typeface="+mn-cs"/>
              </a:rPr>
              <a:t>	of Plate Motions</a:t>
            </a:r>
          </a:p>
        </p:txBody>
      </p:sp>
      <p:sp>
        <p:nvSpPr>
          <p:cNvPr id="119812" name="Rectangle 4"/>
          <p:cNvSpPr>
            <a:spLocks noChangeArrowheads="1"/>
          </p:cNvSpPr>
          <p:nvPr/>
        </p:nvSpPr>
        <p:spPr bwMode="auto">
          <a:xfrm>
            <a:off x="533400" y="6477000"/>
            <a:ext cx="3425825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cs typeface="+mn-cs"/>
              </a:rPr>
              <a:t>Conrad &amp;</a:t>
            </a:r>
          </a:p>
          <a:p>
            <a:pPr>
              <a:defRPr/>
            </a:pPr>
            <a:r>
              <a:rPr lang="en-US">
                <a:cs typeface="+mn-cs"/>
              </a:rPr>
              <a:t>Lithgow-Bertelloni [2004]</a:t>
            </a:r>
          </a:p>
        </p:txBody>
      </p:sp>
      <p:pic>
        <p:nvPicPr>
          <p:cNvPr id="78851" name="Picture 5" descr="Snapshot 2011-01-24 22-00-5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9925" y="381000"/>
            <a:ext cx="5430838" cy="718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9814" name="Rectangle 6"/>
          <p:cNvSpPr>
            <a:spLocks noChangeArrowheads="1"/>
          </p:cNvSpPr>
          <p:nvPr/>
        </p:nvSpPr>
        <p:spPr bwMode="auto">
          <a:xfrm>
            <a:off x="5181600" y="0"/>
            <a:ext cx="14366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>
                <a:cs typeface="+mn-cs"/>
              </a:rPr>
              <a:t>Observed</a:t>
            </a:r>
            <a:endParaRPr lang="en-US">
              <a:cs typeface="+mn-cs"/>
            </a:endParaRPr>
          </a:p>
        </p:txBody>
      </p:sp>
      <p:sp>
        <p:nvSpPr>
          <p:cNvPr id="119815" name="Rectangle 7"/>
          <p:cNvSpPr>
            <a:spLocks noChangeArrowheads="1"/>
          </p:cNvSpPr>
          <p:nvPr/>
        </p:nvSpPr>
        <p:spPr bwMode="auto">
          <a:xfrm>
            <a:off x="7772400" y="0"/>
            <a:ext cx="14366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>
                <a:cs typeface="+mn-cs"/>
              </a:rPr>
              <a:t>Predicted</a:t>
            </a:r>
            <a:endParaRPr lang="en-US">
              <a:cs typeface="+mn-cs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/>
          <p:cNvSpPr>
            <a:spLocks noChangeArrowheads="1"/>
          </p:cNvSpPr>
          <p:nvPr/>
        </p:nvSpPr>
        <p:spPr bwMode="auto">
          <a:xfrm>
            <a:off x="381000" y="304800"/>
            <a:ext cx="2665413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>
                <a:cs typeface="+mn-cs"/>
              </a:rPr>
              <a:t>Thermal Evolution</a:t>
            </a:r>
          </a:p>
          <a:p>
            <a:pPr>
              <a:defRPr/>
            </a:pPr>
            <a:r>
              <a:rPr lang="en-US" b="1">
                <a:cs typeface="+mn-cs"/>
              </a:rPr>
              <a:t>of the Earth</a:t>
            </a:r>
          </a:p>
        </p:txBody>
      </p:sp>
      <p:sp>
        <p:nvSpPr>
          <p:cNvPr id="105475" name="Rectangle 3"/>
          <p:cNvSpPr>
            <a:spLocks noChangeArrowheads="1"/>
          </p:cNvSpPr>
          <p:nvPr/>
        </p:nvSpPr>
        <p:spPr bwMode="auto">
          <a:xfrm>
            <a:off x="228600" y="1371600"/>
            <a:ext cx="8920163" cy="593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solidFill>
                  <a:schemeClr val="accent2"/>
                </a:solidFill>
                <a:cs typeface="+mn-cs"/>
              </a:rPr>
              <a:t>1862: Lord Kelvin</a:t>
            </a:r>
          </a:p>
          <a:p>
            <a:pPr>
              <a:defRPr/>
            </a:pPr>
            <a:r>
              <a:rPr lang="en-US">
                <a:cs typeface="+mn-cs"/>
              </a:rPr>
              <a:t>How long would an initially</a:t>
            </a:r>
          </a:p>
          <a:p>
            <a:pPr>
              <a:defRPr/>
            </a:pPr>
            <a:r>
              <a:rPr lang="en-US">
                <a:cs typeface="+mn-cs"/>
              </a:rPr>
              <a:t>molten earth take to cool at</a:t>
            </a:r>
          </a:p>
          <a:p>
            <a:pPr>
              <a:defRPr/>
            </a:pPr>
            <a:r>
              <a:rPr lang="en-US">
                <a:cs typeface="+mn-cs"/>
              </a:rPr>
              <a:t>present cooling rates?</a:t>
            </a:r>
          </a:p>
          <a:p>
            <a:pPr>
              <a:defRPr/>
            </a:pPr>
            <a:r>
              <a:rPr lang="en-US" b="1">
                <a:cs typeface="+mn-cs"/>
              </a:rPr>
              <a:t>20 to 100 Million years</a:t>
            </a:r>
          </a:p>
          <a:p>
            <a:pPr>
              <a:defRPr/>
            </a:pPr>
            <a:endParaRPr lang="en-US">
              <a:cs typeface="+mn-cs"/>
            </a:endParaRPr>
          </a:p>
          <a:p>
            <a:pPr>
              <a:defRPr/>
            </a:pPr>
            <a:r>
              <a:rPr lang="en-US">
                <a:solidFill>
                  <a:schemeClr val="accent2"/>
                </a:solidFill>
                <a:cs typeface="+mn-cs"/>
              </a:rPr>
              <a:t>1895: John Perry</a:t>
            </a:r>
          </a:p>
          <a:p>
            <a:pPr>
              <a:defRPr/>
            </a:pPr>
            <a:r>
              <a:rPr lang="en-US">
                <a:cs typeface="+mn-cs"/>
              </a:rPr>
              <a:t>But the mantle is convecting:</a:t>
            </a:r>
          </a:p>
          <a:p>
            <a:pPr>
              <a:defRPr/>
            </a:pPr>
            <a:r>
              <a:rPr lang="en-US" b="1">
                <a:cs typeface="+mn-cs"/>
              </a:rPr>
              <a:t>2 to 3 Billion Years</a:t>
            </a:r>
          </a:p>
          <a:p>
            <a:pPr>
              <a:defRPr/>
            </a:pPr>
            <a:endParaRPr lang="en-US">
              <a:cs typeface="+mn-cs"/>
            </a:endParaRPr>
          </a:p>
          <a:p>
            <a:pPr>
              <a:defRPr/>
            </a:pPr>
            <a:r>
              <a:rPr lang="en-US">
                <a:solidFill>
                  <a:schemeClr val="accent2"/>
                </a:solidFill>
                <a:cs typeface="+mn-cs"/>
              </a:rPr>
              <a:t>1898: Marie Curie</a:t>
            </a:r>
            <a:r>
              <a:rPr lang="en-US">
                <a:cs typeface="+mn-cs"/>
              </a:rPr>
              <a:t>	Discovered Radioactivity:</a:t>
            </a:r>
          </a:p>
          <a:p>
            <a:pPr>
              <a:defRPr/>
            </a:pPr>
            <a:r>
              <a:rPr lang="en-US" b="1">
                <a:cs typeface="+mn-cs"/>
              </a:rPr>
              <a:t>			New internal heat source changes everything! </a:t>
            </a:r>
          </a:p>
          <a:p>
            <a:pPr>
              <a:defRPr/>
            </a:pPr>
            <a:r>
              <a:rPr lang="en-US" b="1">
                <a:cs typeface="+mn-cs"/>
              </a:rPr>
              <a:t>			</a:t>
            </a:r>
            <a:r>
              <a:rPr lang="en-US">
                <a:cs typeface="+mn-cs"/>
              </a:rPr>
              <a:t>Most important elements for Earth:</a:t>
            </a:r>
          </a:p>
          <a:p>
            <a:pPr>
              <a:defRPr/>
            </a:pPr>
            <a:r>
              <a:rPr lang="en-US">
                <a:cs typeface="+mn-cs"/>
              </a:rPr>
              <a:t>				Potassium, Thorium, Uranium</a:t>
            </a:r>
          </a:p>
          <a:p>
            <a:pPr>
              <a:defRPr/>
            </a:pPr>
            <a:endParaRPr lang="en-US">
              <a:cs typeface="+mn-cs"/>
            </a:endParaRPr>
          </a:p>
          <a:p>
            <a:pPr>
              <a:defRPr/>
            </a:pPr>
            <a:r>
              <a:rPr lang="en-US" b="1">
                <a:cs typeface="+mn-cs"/>
              </a:rPr>
              <a:t>Earth internal heat budget it still a research topic today</a:t>
            </a:r>
          </a:p>
        </p:txBody>
      </p:sp>
      <p:pic>
        <p:nvPicPr>
          <p:cNvPr id="1054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228600"/>
            <a:ext cx="5810250" cy="4249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ext Box 2"/>
          <p:cNvSpPr txBox="1">
            <a:spLocks noChangeArrowheads="1"/>
          </p:cNvSpPr>
          <p:nvPr/>
        </p:nvSpPr>
        <p:spPr bwMode="auto">
          <a:xfrm>
            <a:off x="2501900" y="304800"/>
            <a:ext cx="5118100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buClr>
                <a:srgbClr val="000000"/>
              </a:buClr>
              <a:buSzPct val="38000"/>
              <a:buFont typeface="StarBats" charset="0"/>
              <a:buNone/>
            </a:pPr>
            <a:r>
              <a:rPr lang="en-GB" sz="2800" b="1">
                <a:latin typeface="Helvetica (CE)" charset="0"/>
              </a:rPr>
              <a:t>How Fast do the Plates Move?</a:t>
            </a:r>
          </a:p>
        </p:txBody>
      </p:sp>
      <p:sp>
        <p:nvSpPr>
          <p:cNvPr id="21506" name="Text Box 3"/>
          <p:cNvSpPr txBox="1">
            <a:spLocks noChangeArrowheads="1"/>
          </p:cNvSpPr>
          <p:nvPr/>
        </p:nvSpPr>
        <p:spPr bwMode="auto">
          <a:xfrm>
            <a:off x="2590800" y="5384800"/>
            <a:ext cx="4772025" cy="170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buClr>
                <a:srgbClr val="000000"/>
              </a:buClr>
              <a:buSzPct val="38000"/>
              <a:buFont typeface="StarBats" charset="0"/>
              <a:buNone/>
            </a:pPr>
            <a:r>
              <a:rPr lang="en-GB" sz="2800" b="1" u="sng">
                <a:latin typeface="Helvetica (CE)" charset="0"/>
              </a:rPr>
              <a:t>Plate Speeds</a:t>
            </a:r>
            <a:endParaRPr lang="en-GB" sz="2800" u="sng">
              <a:latin typeface="Helvetica (CE)" charset="0"/>
            </a:endParaRPr>
          </a:p>
          <a:p>
            <a:pPr>
              <a:buClr>
                <a:srgbClr val="000000"/>
              </a:buClr>
              <a:buSzPct val="38000"/>
              <a:buFont typeface="StarBats" charset="0"/>
              <a:buNone/>
            </a:pPr>
            <a:r>
              <a:rPr lang="en-GB" sz="2800">
                <a:latin typeface="Helvetica (CE)" charset="0"/>
              </a:rPr>
              <a:t>Atlantic Basin:	1-2 cm/yr</a:t>
            </a:r>
          </a:p>
          <a:p>
            <a:pPr>
              <a:buClr>
                <a:srgbClr val="000000"/>
              </a:buClr>
              <a:buSzPct val="38000"/>
              <a:buFont typeface="StarBats" charset="0"/>
              <a:buNone/>
            </a:pPr>
            <a:r>
              <a:rPr lang="en-GB" sz="2800">
                <a:latin typeface="Helvetica (CE)" charset="0"/>
              </a:rPr>
              <a:t>Indian Basin:		3-7 cm/yr</a:t>
            </a:r>
          </a:p>
          <a:p>
            <a:pPr>
              <a:buClr>
                <a:srgbClr val="000000"/>
              </a:buClr>
              <a:buSzPct val="38000"/>
              <a:buFont typeface="StarBats" charset="0"/>
              <a:buNone/>
            </a:pPr>
            <a:r>
              <a:rPr lang="en-GB" sz="2800">
                <a:latin typeface="Helvetica (CE)" charset="0"/>
              </a:rPr>
              <a:t>Pacific Basin:		5-10 cm/yr  </a:t>
            </a:r>
          </a:p>
        </p:txBody>
      </p:sp>
      <p:pic>
        <p:nvPicPr>
          <p:cNvPr id="21507" name="Picture 6" descr="nuvel1a_nn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550" y="1011238"/>
            <a:ext cx="8858250" cy="417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5" name="Picture 2" descr="Snapshot 2011-01-24 22-14-4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1063625"/>
            <a:ext cx="6121400" cy="608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0835" name="Line 3"/>
          <p:cNvSpPr>
            <a:spLocks noChangeShapeType="1"/>
          </p:cNvSpPr>
          <p:nvPr/>
        </p:nvSpPr>
        <p:spPr bwMode="auto">
          <a:xfrm>
            <a:off x="6172200" y="2286000"/>
            <a:ext cx="19050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20836" name="Rectangle 4"/>
          <p:cNvSpPr>
            <a:spLocks noChangeArrowheads="1"/>
          </p:cNvSpPr>
          <p:nvPr/>
        </p:nvSpPr>
        <p:spPr bwMode="auto">
          <a:xfrm>
            <a:off x="152400" y="609600"/>
            <a:ext cx="3201988" cy="607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 b="1">
                <a:cs typeface="+mn-cs"/>
              </a:rPr>
              <a:t>Current thinking:</a:t>
            </a:r>
          </a:p>
          <a:p>
            <a:pPr>
              <a:defRPr/>
            </a:pPr>
            <a:r>
              <a:rPr lang="en-US" sz="2800">
                <a:cs typeface="+mn-cs"/>
                <a:sym typeface="Symbol" charset="0"/>
              </a:rPr>
              <a:t> </a:t>
            </a:r>
            <a:r>
              <a:rPr lang="en-US" sz="2800">
                <a:cs typeface="+mn-cs"/>
              </a:rPr>
              <a:t>Estimated</a:t>
            </a:r>
          </a:p>
          <a:p>
            <a:pPr>
              <a:defRPr/>
            </a:pPr>
            <a:r>
              <a:rPr lang="en-US" sz="2800">
                <a:cs typeface="+mn-cs"/>
              </a:rPr>
              <a:t>volume of heat</a:t>
            </a:r>
          </a:p>
          <a:p>
            <a:pPr>
              <a:defRPr/>
            </a:pPr>
            <a:r>
              <a:rPr lang="en-US" sz="2800">
                <a:cs typeface="+mn-cs"/>
              </a:rPr>
              <a:t>producing elements</a:t>
            </a:r>
          </a:p>
          <a:p>
            <a:pPr>
              <a:defRPr/>
            </a:pPr>
            <a:r>
              <a:rPr lang="en-US" sz="2800">
                <a:cs typeface="+mn-cs"/>
              </a:rPr>
              <a:t>is small:</a:t>
            </a:r>
          </a:p>
          <a:p>
            <a:pPr>
              <a:defRPr/>
            </a:pPr>
            <a:endParaRPr lang="en-US" sz="2800">
              <a:cs typeface="+mn-cs"/>
            </a:endParaRPr>
          </a:p>
          <a:p>
            <a:pPr>
              <a:defRPr/>
            </a:pPr>
            <a:r>
              <a:rPr lang="en-US" sz="2800">
                <a:cs typeface="+mn-cs"/>
                <a:sym typeface="Symbol" charset="0"/>
              </a:rPr>
              <a:t> </a:t>
            </a:r>
            <a:r>
              <a:rPr lang="en-US" sz="2800">
                <a:cs typeface="+mn-cs"/>
              </a:rPr>
              <a:t>Earth cools too</a:t>
            </a:r>
          </a:p>
          <a:p>
            <a:pPr>
              <a:defRPr/>
            </a:pPr>
            <a:r>
              <a:rPr lang="en-US" sz="2800">
                <a:cs typeface="+mn-cs"/>
              </a:rPr>
              <a:t>rapidly</a:t>
            </a:r>
          </a:p>
          <a:p>
            <a:pPr>
              <a:defRPr/>
            </a:pPr>
            <a:endParaRPr lang="en-US" sz="2800">
              <a:cs typeface="+mn-cs"/>
            </a:endParaRPr>
          </a:p>
          <a:p>
            <a:pPr>
              <a:defRPr/>
            </a:pPr>
            <a:r>
              <a:rPr lang="en-US" sz="2800">
                <a:cs typeface="+mn-cs"/>
                <a:sym typeface="Symbol" charset="0"/>
              </a:rPr>
              <a:t> Possible </a:t>
            </a:r>
            <a:r>
              <a:rPr lang="en-US" sz="2800">
                <a:cs typeface="+mn-cs"/>
              </a:rPr>
              <a:t>Solution:</a:t>
            </a:r>
          </a:p>
          <a:p>
            <a:pPr>
              <a:defRPr/>
            </a:pPr>
            <a:r>
              <a:rPr lang="en-US" sz="2800">
                <a:cs typeface="+mn-cs"/>
              </a:rPr>
              <a:t>Plate tectonics is</a:t>
            </a:r>
          </a:p>
          <a:p>
            <a:pPr>
              <a:defRPr/>
            </a:pPr>
            <a:r>
              <a:rPr lang="en-US" sz="2800">
                <a:cs typeface="+mn-cs"/>
              </a:rPr>
              <a:t>less efficient than</a:t>
            </a:r>
          </a:p>
          <a:p>
            <a:pPr>
              <a:defRPr/>
            </a:pPr>
            <a:r>
              <a:rPr lang="en-US" sz="2800">
                <a:cs typeface="+mn-cs"/>
              </a:rPr>
              <a:t>we think?</a:t>
            </a:r>
          </a:p>
          <a:p>
            <a:pPr>
              <a:defRPr/>
            </a:pPr>
            <a:endParaRPr lang="en-US" sz="2800">
              <a:cs typeface="+mn-cs"/>
            </a:endParaRPr>
          </a:p>
        </p:txBody>
      </p:sp>
      <p:sp>
        <p:nvSpPr>
          <p:cNvPr id="120837" name="Rectangle 5"/>
          <p:cNvSpPr>
            <a:spLocks noChangeArrowheads="1"/>
          </p:cNvSpPr>
          <p:nvPr/>
        </p:nvSpPr>
        <p:spPr bwMode="auto">
          <a:xfrm>
            <a:off x="250825" y="6783388"/>
            <a:ext cx="28336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cs typeface="+mn-cs"/>
              </a:rPr>
              <a:t>Silver &amp; Behn [2008]</a:t>
            </a:r>
          </a:p>
        </p:txBody>
      </p:sp>
      <p:sp>
        <p:nvSpPr>
          <p:cNvPr id="120838" name="Rectangle 6"/>
          <p:cNvSpPr>
            <a:spLocks noChangeArrowheads="1"/>
          </p:cNvSpPr>
          <p:nvPr/>
        </p:nvSpPr>
        <p:spPr bwMode="auto">
          <a:xfrm>
            <a:off x="6343650" y="2286000"/>
            <a:ext cx="1428750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solidFill>
                  <a:srgbClr val="FF0000"/>
                </a:solidFill>
                <a:cs typeface="+mn-cs"/>
              </a:rPr>
              <a:t>More heat</a:t>
            </a:r>
          </a:p>
          <a:p>
            <a:pPr>
              <a:defRPr/>
            </a:pPr>
            <a:r>
              <a:rPr lang="en-US">
                <a:solidFill>
                  <a:srgbClr val="FF0000"/>
                </a:solidFill>
                <a:cs typeface="+mn-cs"/>
              </a:rPr>
              <a:t>producing</a:t>
            </a:r>
          </a:p>
          <a:p>
            <a:pPr>
              <a:defRPr/>
            </a:pPr>
            <a:r>
              <a:rPr lang="en-US">
                <a:solidFill>
                  <a:srgbClr val="FF0000"/>
                </a:solidFill>
                <a:cs typeface="+mn-cs"/>
              </a:rPr>
              <a:t>elements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2"/>
          <p:cNvSpPr>
            <a:spLocks noChangeArrowheads="1"/>
          </p:cNvSpPr>
          <p:nvPr/>
        </p:nvSpPr>
        <p:spPr bwMode="auto">
          <a:xfrm>
            <a:off x="762000" y="285750"/>
            <a:ext cx="3627438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200" b="1">
                <a:cs typeface="+mn-cs"/>
              </a:rPr>
              <a:t>Mantle Convection:</a:t>
            </a:r>
          </a:p>
          <a:p>
            <a:pPr>
              <a:defRPr/>
            </a:pPr>
            <a:r>
              <a:rPr lang="en-US" sz="3200" b="1">
                <a:cs typeface="+mn-cs"/>
              </a:rPr>
              <a:t>How Vigorous?</a:t>
            </a:r>
          </a:p>
        </p:txBody>
      </p:sp>
      <p:pic>
        <p:nvPicPr>
          <p:cNvPr id="31746" name="Picture 3" descr="Snapshot 2011-01-24 16-36-2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52400"/>
            <a:ext cx="4918075" cy="7307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9572" name="Rectangle 4"/>
          <p:cNvSpPr>
            <a:spLocks noChangeArrowheads="1"/>
          </p:cNvSpPr>
          <p:nvPr/>
        </p:nvSpPr>
        <p:spPr bwMode="auto">
          <a:xfrm>
            <a:off x="762000" y="1524000"/>
            <a:ext cx="30194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cs typeface="+mn-cs"/>
              </a:rPr>
              <a:t>Deschamps et al., 2010</a:t>
            </a:r>
          </a:p>
        </p:txBody>
      </p:sp>
      <p:sp>
        <p:nvSpPr>
          <p:cNvPr id="109573" name="Rectangle 5"/>
          <p:cNvSpPr>
            <a:spLocks noChangeArrowheads="1"/>
          </p:cNvSpPr>
          <p:nvPr/>
        </p:nvSpPr>
        <p:spPr bwMode="auto">
          <a:xfrm>
            <a:off x="381000" y="3124200"/>
            <a:ext cx="4078288" cy="1554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200">
                <a:cs typeface="+mn-cs"/>
              </a:rPr>
              <a:t>The Rayleigh Number</a:t>
            </a:r>
          </a:p>
          <a:p>
            <a:pPr>
              <a:defRPr/>
            </a:pPr>
            <a:r>
              <a:rPr lang="en-US" sz="3200">
                <a:cs typeface="+mn-cs"/>
              </a:rPr>
              <a:t>(Ra) measures the vigor</a:t>
            </a:r>
          </a:p>
          <a:p>
            <a:pPr>
              <a:defRPr/>
            </a:pPr>
            <a:r>
              <a:rPr lang="en-US" sz="3200">
                <a:cs typeface="+mn-cs"/>
              </a:rPr>
              <a:t>of convection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2"/>
          <p:cNvSpPr>
            <a:spLocks noChangeArrowheads="1"/>
          </p:cNvSpPr>
          <p:nvPr/>
        </p:nvSpPr>
        <p:spPr bwMode="auto">
          <a:xfrm>
            <a:off x="457200" y="457200"/>
            <a:ext cx="3627438" cy="1554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200" b="1">
                <a:cs typeface="+mn-cs"/>
              </a:rPr>
              <a:t>Mantle Convection:</a:t>
            </a:r>
          </a:p>
          <a:p>
            <a:pPr>
              <a:defRPr/>
            </a:pPr>
            <a:r>
              <a:rPr lang="en-US" sz="3200" b="1">
                <a:cs typeface="+mn-cs"/>
              </a:rPr>
              <a:t>Effect of Core Size</a:t>
            </a:r>
          </a:p>
          <a:p>
            <a:pPr>
              <a:defRPr/>
            </a:pPr>
            <a:r>
              <a:rPr lang="en-US" sz="3200" b="1">
                <a:cs typeface="+mn-cs"/>
              </a:rPr>
              <a:t>Ra =10</a:t>
            </a:r>
            <a:r>
              <a:rPr lang="en-US" sz="3200" b="1" baseline="30000">
                <a:cs typeface="+mn-cs"/>
              </a:rPr>
              <a:t>5</a:t>
            </a:r>
            <a:endParaRPr lang="en-US" b="1">
              <a:cs typeface="+mn-cs"/>
            </a:endParaRPr>
          </a:p>
        </p:txBody>
      </p:sp>
      <p:sp>
        <p:nvSpPr>
          <p:cNvPr id="110596" name="Rectangle 4"/>
          <p:cNvSpPr>
            <a:spLocks noChangeArrowheads="1"/>
          </p:cNvSpPr>
          <p:nvPr/>
        </p:nvSpPr>
        <p:spPr bwMode="auto">
          <a:xfrm>
            <a:off x="838200" y="2743200"/>
            <a:ext cx="30194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cs typeface="+mn-cs"/>
              </a:rPr>
              <a:t>Deschamps et al., 2010</a:t>
            </a:r>
          </a:p>
        </p:txBody>
      </p:sp>
      <p:pic>
        <p:nvPicPr>
          <p:cNvPr id="33795" name="Picture 5" descr="Snapshot 2011-01-24 16-38-5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6938" y="153988"/>
            <a:ext cx="4818062" cy="7313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0598" name="Rectangle 6"/>
          <p:cNvSpPr>
            <a:spLocks noChangeArrowheads="1"/>
          </p:cNvSpPr>
          <p:nvPr/>
        </p:nvSpPr>
        <p:spPr bwMode="auto">
          <a:xfrm>
            <a:off x="381000" y="4267200"/>
            <a:ext cx="3795713" cy="1554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200">
                <a:cs typeface="+mn-cs"/>
              </a:rPr>
              <a:t>Convection cells form</a:t>
            </a:r>
          </a:p>
          <a:p>
            <a:pPr>
              <a:defRPr/>
            </a:pPr>
            <a:r>
              <a:rPr lang="en-US" sz="3200">
                <a:cs typeface="+mn-cs"/>
              </a:rPr>
              <a:t>with an aspect ratio </a:t>
            </a:r>
          </a:p>
          <a:p>
            <a:pPr>
              <a:defRPr/>
            </a:pPr>
            <a:r>
              <a:rPr lang="en-US" sz="3200">
                <a:cs typeface="+mn-cs"/>
              </a:rPr>
              <a:t>greater than 1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/>
          <p:cNvSpPr>
            <a:spLocks noChangeArrowheads="1"/>
          </p:cNvSpPr>
          <p:nvPr/>
        </p:nvSpPr>
        <p:spPr bwMode="auto">
          <a:xfrm>
            <a:off x="685800" y="209550"/>
            <a:ext cx="4665663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200" b="1">
                <a:cs typeface="+mn-cs"/>
              </a:rPr>
              <a:t>Mantle Convection:</a:t>
            </a:r>
          </a:p>
          <a:p>
            <a:pPr>
              <a:defRPr/>
            </a:pPr>
            <a:r>
              <a:rPr lang="en-US" sz="3200" b="1">
                <a:cs typeface="+mn-cs"/>
              </a:rPr>
              <a:t>Effect of Internal Heating</a:t>
            </a:r>
          </a:p>
        </p:txBody>
      </p:sp>
      <p:sp>
        <p:nvSpPr>
          <p:cNvPr id="111619" name="Rectangle 3"/>
          <p:cNvSpPr>
            <a:spLocks noChangeArrowheads="1"/>
          </p:cNvSpPr>
          <p:nvPr/>
        </p:nvSpPr>
        <p:spPr bwMode="auto">
          <a:xfrm>
            <a:off x="581025" y="1389063"/>
            <a:ext cx="30194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cs typeface="+mn-cs"/>
              </a:rPr>
              <a:t>Deschamps et al., 2010</a:t>
            </a:r>
          </a:p>
        </p:txBody>
      </p:sp>
      <p:pic>
        <p:nvPicPr>
          <p:cNvPr id="35843" name="Picture 6" descr="Snapshot 2011-01-24 16-43-3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057400"/>
            <a:ext cx="5073650" cy="456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4" name="Picture 7" descr="Snapshot 2011-01-24 16-44-2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9225" y="2514600"/>
            <a:ext cx="4752975" cy="456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1624" name="Rectangle 8"/>
          <p:cNvSpPr>
            <a:spLocks noChangeArrowheads="1"/>
          </p:cNvSpPr>
          <p:nvPr/>
        </p:nvSpPr>
        <p:spPr bwMode="auto">
          <a:xfrm>
            <a:off x="5562600" y="228600"/>
            <a:ext cx="4337050" cy="2041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200">
                <a:cs typeface="+mn-cs"/>
              </a:rPr>
              <a:t>Internal heating increases</a:t>
            </a:r>
          </a:p>
          <a:p>
            <a:pPr>
              <a:defRPr/>
            </a:pPr>
            <a:r>
              <a:rPr lang="en-US" sz="3200">
                <a:cs typeface="+mn-cs"/>
              </a:rPr>
              <a:t>the importance of the</a:t>
            </a:r>
          </a:p>
          <a:p>
            <a:pPr>
              <a:defRPr/>
            </a:pPr>
            <a:r>
              <a:rPr lang="en-US" sz="3200">
                <a:cs typeface="+mn-cs"/>
              </a:rPr>
              <a:t>top boundary layer</a:t>
            </a:r>
          </a:p>
          <a:p>
            <a:pPr>
              <a:defRPr/>
            </a:pPr>
            <a:r>
              <a:rPr lang="en-US" sz="3200">
                <a:cs typeface="+mn-cs"/>
              </a:rPr>
              <a:t>(the lithosphere)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7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938" y="3719513"/>
            <a:ext cx="4570412" cy="341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38" name="Text Box 2"/>
          <p:cNvSpPr txBox="1">
            <a:spLocks noChangeArrowheads="1"/>
          </p:cNvSpPr>
          <p:nvPr/>
        </p:nvSpPr>
        <p:spPr bwMode="auto">
          <a:xfrm>
            <a:off x="754063" y="369888"/>
            <a:ext cx="8477250" cy="42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buClr>
                <a:srgbClr val="000000"/>
              </a:buClr>
              <a:buSzPct val="38000"/>
              <a:buFont typeface="StarBats" charset="0"/>
              <a:buNone/>
            </a:pPr>
            <a:r>
              <a:rPr lang="en-GB" sz="2800" b="1">
                <a:latin typeface="Helvetica (CE)" charset="0"/>
              </a:rPr>
              <a:t>Plate Tectonics and Convection on other Planets?</a:t>
            </a:r>
          </a:p>
        </p:txBody>
      </p:sp>
      <p:sp>
        <p:nvSpPr>
          <p:cNvPr id="39939" name="Text Box 3"/>
          <p:cNvSpPr txBox="1">
            <a:spLocks noChangeArrowheads="1"/>
          </p:cNvSpPr>
          <p:nvPr/>
        </p:nvSpPr>
        <p:spPr bwMode="auto">
          <a:xfrm>
            <a:off x="644525" y="1173163"/>
            <a:ext cx="8893175" cy="170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buClr>
                <a:srgbClr val="000000"/>
              </a:buClr>
              <a:buSzPct val="38000"/>
              <a:buFont typeface="StarBats" charset="0"/>
              <a:buNone/>
            </a:pPr>
            <a:r>
              <a:rPr lang="en-GB" sz="2800" b="1">
                <a:latin typeface="Helvetica (CE)" charset="0"/>
              </a:rPr>
              <a:t>Moon, Mars, Venus, Mercury: Surfaces are much</a:t>
            </a:r>
          </a:p>
          <a:p>
            <a:pPr algn="ctr">
              <a:buClr>
                <a:srgbClr val="000000"/>
              </a:buClr>
              <a:buSzPct val="38000"/>
              <a:buFont typeface="StarBats" charset="0"/>
              <a:buNone/>
            </a:pPr>
            <a:r>
              <a:rPr lang="en-GB" sz="2800" b="1">
                <a:latin typeface="Helvetica (CE)" charset="0"/>
              </a:rPr>
              <a:t>older than Earth's: Probably no plate tectonics</a:t>
            </a:r>
          </a:p>
          <a:p>
            <a:pPr algn="ctr">
              <a:buClr>
                <a:srgbClr val="000000"/>
              </a:buClr>
              <a:buSzPct val="38000"/>
              <a:buFont typeface="StarBats" charset="0"/>
              <a:buNone/>
            </a:pPr>
            <a:endParaRPr lang="en-GB" sz="2800">
              <a:latin typeface="Helvetica (CE)" charset="0"/>
            </a:endParaRPr>
          </a:p>
          <a:p>
            <a:pPr algn="ctr">
              <a:buClr>
                <a:srgbClr val="000000"/>
              </a:buClr>
              <a:buSzPct val="38000"/>
              <a:buFont typeface="StarBats" charset="0"/>
              <a:buNone/>
            </a:pPr>
            <a:r>
              <a:rPr lang="en-GB" sz="2800" b="1">
                <a:latin typeface="Helvetica (CE)" charset="0"/>
              </a:rPr>
              <a:t>Instead, mantle convection may take a different form</a:t>
            </a:r>
          </a:p>
        </p:txBody>
      </p:sp>
      <p:sp>
        <p:nvSpPr>
          <p:cNvPr id="39940" name="Text Box 4"/>
          <p:cNvSpPr txBox="1">
            <a:spLocks noChangeArrowheads="1"/>
          </p:cNvSpPr>
          <p:nvPr/>
        </p:nvSpPr>
        <p:spPr bwMode="auto">
          <a:xfrm>
            <a:off x="1779588" y="3308350"/>
            <a:ext cx="21304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723900" algn="l"/>
                <a:tab pos="14478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buClr>
                <a:srgbClr val="000000"/>
              </a:buClr>
              <a:buSzPct val="54000"/>
              <a:buFont typeface="StarBats" charset="0"/>
              <a:buNone/>
            </a:pPr>
            <a:r>
              <a:rPr lang="en-GB" sz="2000" b="1">
                <a:latin typeface="Helvetica (CE)" charset="0"/>
              </a:rPr>
              <a:t>Mars Topography</a:t>
            </a:r>
          </a:p>
        </p:txBody>
      </p:sp>
      <p:pic>
        <p:nvPicPr>
          <p:cNvPr id="3994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3825" y="4049713"/>
            <a:ext cx="4570413" cy="287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2" name="Text Box 6"/>
          <p:cNvSpPr txBox="1">
            <a:spLocks noChangeArrowheads="1"/>
          </p:cNvSpPr>
          <p:nvPr/>
        </p:nvSpPr>
        <p:spPr bwMode="auto">
          <a:xfrm>
            <a:off x="6076950" y="3630613"/>
            <a:ext cx="316071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buClr>
                <a:srgbClr val="000000"/>
              </a:buClr>
              <a:buSzPct val="54000"/>
              <a:buFont typeface="StarBats" charset="0"/>
              <a:buNone/>
            </a:pPr>
            <a:r>
              <a:rPr lang="en-GB" sz="2000" b="1">
                <a:latin typeface="Helvetica (CE)" charset="0"/>
              </a:rPr>
              <a:t>Model of Mars Convection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5" name="Picture 2" descr="Snapshot 2011-01-24 15-23-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066800"/>
            <a:ext cx="5105400" cy="2414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6499" name="Rectangle 3"/>
          <p:cNvSpPr>
            <a:spLocks noChangeArrowheads="1"/>
          </p:cNvSpPr>
          <p:nvPr/>
        </p:nvSpPr>
        <p:spPr bwMode="auto">
          <a:xfrm>
            <a:off x="838200" y="3581400"/>
            <a:ext cx="30543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cs typeface="+mn-cs"/>
              </a:rPr>
              <a:t>Redmond &amp; King 2007</a:t>
            </a:r>
          </a:p>
        </p:txBody>
      </p:sp>
      <p:sp>
        <p:nvSpPr>
          <p:cNvPr id="106500" name="Rectangle 4"/>
          <p:cNvSpPr>
            <a:spLocks noChangeArrowheads="1"/>
          </p:cNvSpPr>
          <p:nvPr/>
        </p:nvSpPr>
        <p:spPr bwMode="auto">
          <a:xfrm>
            <a:off x="838200" y="514350"/>
            <a:ext cx="3095625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200">
                <a:cs typeface="+mn-cs"/>
              </a:rPr>
              <a:t>Mercury: Low Ra</a:t>
            </a:r>
          </a:p>
        </p:txBody>
      </p:sp>
      <p:pic>
        <p:nvPicPr>
          <p:cNvPr id="41988" name="Picture 5" descr="Snapshot 2011-01-24 15-59-5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1066800"/>
            <a:ext cx="4699000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6502" name="Rectangle 6"/>
          <p:cNvSpPr>
            <a:spLocks noChangeArrowheads="1"/>
          </p:cNvSpPr>
          <p:nvPr/>
        </p:nvSpPr>
        <p:spPr bwMode="auto">
          <a:xfrm>
            <a:off x="5038725" y="457200"/>
            <a:ext cx="4867275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200">
                <a:cs typeface="+mn-cs"/>
              </a:rPr>
              <a:t>Icy convection on Enceladus</a:t>
            </a:r>
          </a:p>
        </p:txBody>
      </p:sp>
      <p:sp>
        <p:nvSpPr>
          <p:cNvPr id="106503" name="Rectangle 7"/>
          <p:cNvSpPr>
            <a:spLocks noChangeArrowheads="1"/>
          </p:cNvSpPr>
          <p:nvPr/>
        </p:nvSpPr>
        <p:spPr bwMode="auto">
          <a:xfrm>
            <a:off x="6019800" y="6553200"/>
            <a:ext cx="30972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cs typeface="+mn-cs"/>
              </a:rPr>
              <a:t>ONeill &amp; Nimmo 2010 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3" name="Picture 2" descr="Snapshot 2011-01-24 16-04-5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3200400"/>
            <a:ext cx="4749800" cy="394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4" name="Picture 3" descr="Snapshot 2011-01-24 16-06-0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57200"/>
            <a:ext cx="8713788" cy="242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7524" name="Rectangle 4"/>
          <p:cNvSpPr>
            <a:spLocks noChangeArrowheads="1"/>
          </p:cNvSpPr>
          <p:nvPr/>
        </p:nvSpPr>
        <p:spPr bwMode="auto">
          <a:xfrm>
            <a:off x="381000" y="3105150"/>
            <a:ext cx="3490913" cy="179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200">
                <a:cs typeface="+mn-cs"/>
              </a:rPr>
              <a:t>Episodic convection</a:t>
            </a:r>
          </a:p>
          <a:p>
            <a:pPr>
              <a:defRPr/>
            </a:pPr>
            <a:r>
              <a:rPr lang="en-US" sz="3200">
                <a:cs typeface="+mn-cs"/>
              </a:rPr>
              <a:t>on Venus</a:t>
            </a:r>
            <a:endParaRPr lang="en-US">
              <a:cs typeface="+mn-cs"/>
            </a:endParaRPr>
          </a:p>
          <a:p>
            <a:pPr>
              <a:defRPr/>
            </a:pPr>
            <a:endParaRPr lang="en-US">
              <a:cs typeface="+mn-cs"/>
            </a:endParaRPr>
          </a:p>
          <a:p>
            <a:pPr>
              <a:defRPr/>
            </a:pPr>
            <a:r>
              <a:rPr lang="en-US">
                <a:cs typeface="+mn-cs"/>
              </a:rPr>
              <a:t>Robin et al., 2007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">
      <a:majorFont>
        <a:latin typeface="Times"/>
        <a:ea typeface="ＭＳ Ｐゴシック"/>
        <a:cs typeface=""/>
      </a:majorFont>
      <a:minorFont>
        <a:latin typeface="Times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 New Roman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 New Roman" charset="0"/>
            <a:ea typeface="ＭＳ Ｐゴシック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1357</TotalTime>
  <Words>462</Words>
  <Application>Microsoft Macintosh PowerPoint</Application>
  <PresentationFormat>Custom</PresentationFormat>
  <Paragraphs>154</Paragraphs>
  <Slides>30</Slides>
  <Notes>29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1" baseType="lpstr">
      <vt:lpstr>Blank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Clint Conrad</cp:lastModifiedBy>
  <cp:revision>40</cp:revision>
  <dcterms:created xsi:type="dcterms:W3CDTF">2003-01-01T14:24:54Z</dcterms:created>
  <dcterms:modified xsi:type="dcterms:W3CDTF">2012-04-12T00:46:49Z</dcterms:modified>
</cp:coreProperties>
</file>