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424" r:id="rId2"/>
    <p:sldId id="356" r:id="rId3"/>
    <p:sldId id="377" r:id="rId4"/>
    <p:sldId id="378" r:id="rId5"/>
    <p:sldId id="303" r:id="rId6"/>
    <p:sldId id="453" r:id="rId7"/>
    <p:sldId id="449" r:id="rId8"/>
    <p:sldId id="450" r:id="rId9"/>
    <p:sldId id="388" r:id="rId10"/>
    <p:sldId id="381" r:id="rId11"/>
    <p:sldId id="380" r:id="rId12"/>
    <p:sldId id="451" r:id="rId13"/>
    <p:sldId id="382" r:id="rId14"/>
    <p:sldId id="383" r:id="rId15"/>
    <p:sldId id="394" r:id="rId16"/>
    <p:sldId id="395" r:id="rId17"/>
    <p:sldId id="397" r:id="rId18"/>
    <p:sldId id="442" r:id="rId19"/>
    <p:sldId id="399" r:id="rId20"/>
    <p:sldId id="401" r:id="rId21"/>
    <p:sldId id="403" r:id="rId22"/>
    <p:sldId id="408" r:id="rId23"/>
    <p:sldId id="353" r:id="rId24"/>
    <p:sldId id="384" r:id="rId25"/>
    <p:sldId id="443" r:id="rId26"/>
    <p:sldId id="444" r:id="rId27"/>
    <p:sldId id="354" r:id="rId28"/>
    <p:sldId id="323" r:id="rId29"/>
    <p:sldId id="446" r:id="rId30"/>
    <p:sldId id="445" r:id="rId31"/>
    <p:sldId id="436" r:id="rId32"/>
    <p:sldId id="411" r:id="rId33"/>
    <p:sldId id="379" r:id="rId34"/>
    <p:sldId id="410" r:id="rId35"/>
    <p:sldId id="360" r:id="rId36"/>
    <p:sldId id="386" r:id="rId37"/>
    <p:sldId id="365" r:id="rId38"/>
    <p:sldId id="366" r:id="rId39"/>
    <p:sldId id="438" r:id="rId40"/>
    <p:sldId id="367" r:id="rId41"/>
    <p:sldId id="452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utur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utur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utur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utur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Futura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Futura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Futura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Futura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Futur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8E301"/>
    <a:srgbClr val="964324"/>
    <a:srgbClr val="24246E"/>
    <a:srgbClr val="FF7863"/>
    <a:srgbClr val="DA05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51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Futur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Futur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Futur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Futura" pitchFamily="-112" charset="0"/>
              </a:defRPr>
            </a:lvl1pPr>
          </a:lstStyle>
          <a:p>
            <a:pPr>
              <a:defRPr/>
            </a:pPr>
            <a:fld id="{DEDE0558-7284-9640-9054-9866E4F52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715CB-AD56-1D44-BE0D-6BA174AE1C8F}" type="slidenum">
              <a:rPr lang="en-US">
                <a:latin typeface="Futura" charset="0"/>
              </a:rPr>
              <a:pPr/>
              <a:t>1</a:t>
            </a:fld>
            <a:endParaRPr lang="en-US">
              <a:latin typeface="Futura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3E8BF-18BC-E542-A42C-754EF7FB1682}" type="slidenum">
              <a:rPr lang="en-US">
                <a:latin typeface="Futura" charset="0"/>
              </a:rPr>
              <a:pPr/>
              <a:t>11</a:t>
            </a:fld>
            <a:endParaRPr lang="en-US">
              <a:latin typeface="Futura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3E8BF-18BC-E542-A42C-754EF7FB1682}" type="slidenum">
              <a:rPr lang="en-US">
                <a:latin typeface="Futura" charset="0"/>
              </a:rPr>
              <a:pPr/>
              <a:t>12</a:t>
            </a:fld>
            <a:endParaRPr lang="en-US">
              <a:latin typeface="Futura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ABE56-2AF5-6149-8515-F3CCC0F96745}" type="slidenum">
              <a:rPr lang="en-US">
                <a:latin typeface="Futura" charset="0"/>
              </a:rPr>
              <a:pPr/>
              <a:t>13</a:t>
            </a:fld>
            <a:endParaRPr lang="en-US">
              <a:latin typeface="Futura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655F9-BCA7-F347-9034-ED6A36B12BA3}" type="slidenum">
              <a:rPr lang="en-US">
                <a:latin typeface="Futura" charset="0"/>
              </a:rPr>
              <a:pPr/>
              <a:t>14</a:t>
            </a:fld>
            <a:endParaRPr lang="en-US">
              <a:latin typeface="Futura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83CBD-312C-7442-A276-6014AF3257AA}" type="slidenum">
              <a:rPr lang="en-US">
                <a:latin typeface="Futura" charset="0"/>
              </a:rPr>
              <a:pPr/>
              <a:t>15</a:t>
            </a:fld>
            <a:endParaRPr lang="en-US">
              <a:latin typeface="Futura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CC487-96AB-7044-B8B4-7F96437DAE03}" type="slidenum">
              <a:rPr lang="en-US">
                <a:latin typeface="Futura" charset="0"/>
              </a:rPr>
              <a:pPr/>
              <a:t>16</a:t>
            </a:fld>
            <a:endParaRPr lang="en-US">
              <a:latin typeface="Futura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638B99-DBB6-9D44-89FF-7AABD265754A}" type="slidenum">
              <a:rPr lang="en-US">
                <a:latin typeface="Futura" charset="0"/>
              </a:rPr>
              <a:pPr/>
              <a:t>17</a:t>
            </a:fld>
            <a:endParaRPr lang="en-US">
              <a:latin typeface="Futura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AAFA8-F418-914E-AFEC-349EC0D39AF9}" type="slidenum">
              <a:rPr lang="en-US">
                <a:latin typeface="Futura" charset="0"/>
              </a:rPr>
              <a:pPr/>
              <a:t>18</a:t>
            </a:fld>
            <a:endParaRPr lang="en-US">
              <a:latin typeface="Futura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571E2-23AA-6A42-8F4E-AC06E83D131E}" type="slidenum">
              <a:rPr lang="en-US">
                <a:latin typeface="Futura" charset="0"/>
              </a:rPr>
              <a:pPr/>
              <a:t>19</a:t>
            </a:fld>
            <a:endParaRPr lang="en-US">
              <a:latin typeface="Futura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43E25-4C6D-BE4C-B687-E795AFA03F6B}" type="slidenum">
              <a:rPr lang="en-US">
                <a:latin typeface="Futura" charset="0"/>
              </a:rPr>
              <a:pPr/>
              <a:t>20</a:t>
            </a:fld>
            <a:endParaRPr lang="en-US">
              <a:latin typeface="Futura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B256F-6137-1A4D-9428-ADB95AB724F3}" type="slidenum">
              <a:rPr lang="en-US">
                <a:latin typeface="Futura" charset="0"/>
              </a:rPr>
              <a:pPr/>
              <a:t>2</a:t>
            </a:fld>
            <a:endParaRPr lang="en-US">
              <a:latin typeface="Futura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D565C-50C8-1C43-B91E-8F586130DF2C}" type="slidenum">
              <a:rPr lang="en-US">
                <a:latin typeface="Futura" charset="0"/>
              </a:rPr>
              <a:pPr/>
              <a:t>21</a:t>
            </a:fld>
            <a:endParaRPr lang="en-US">
              <a:latin typeface="Futura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67D59-4AF7-6F4E-8AAF-ED90FBF4BCA4}" type="slidenum">
              <a:rPr lang="en-US">
                <a:latin typeface="Futura" charset="0"/>
              </a:rPr>
              <a:pPr/>
              <a:t>22</a:t>
            </a:fld>
            <a:endParaRPr lang="en-US">
              <a:latin typeface="Futura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992F7-F44F-664B-B544-17D7EE4EBB99}" type="slidenum">
              <a:rPr lang="en-US">
                <a:latin typeface="Futura" charset="0"/>
              </a:rPr>
              <a:pPr/>
              <a:t>23</a:t>
            </a:fld>
            <a:endParaRPr lang="en-US">
              <a:latin typeface="Futura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AC841-5E16-4341-A22B-C22A64054ED0}" type="slidenum">
              <a:rPr lang="en-US">
                <a:latin typeface="Futura" charset="0"/>
              </a:rPr>
              <a:pPr/>
              <a:t>24</a:t>
            </a:fld>
            <a:endParaRPr lang="en-US">
              <a:latin typeface="Futura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2C08F-9119-CB4F-B105-475B92C762E9}" type="slidenum">
              <a:rPr lang="en-US">
                <a:latin typeface="Futura" charset="0"/>
              </a:rPr>
              <a:pPr/>
              <a:t>25</a:t>
            </a:fld>
            <a:endParaRPr lang="en-US">
              <a:latin typeface="Futura" charset="0"/>
            </a:endParaRPr>
          </a:p>
        </p:txBody>
      </p:sp>
      <p:sp>
        <p:nvSpPr>
          <p:cNvPr id="153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8B87A-6E5C-8747-86AC-A44593AD991A}" type="slidenum">
              <a:rPr lang="en-US">
                <a:latin typeface="Futura" charset="0"/>
              </a:rPr>
              <a:pPr/>
              <a:t>27</a:t>
            </a:fld>
            <a:endParaRPr lang="en-US">
              <a:latin typeface="Futura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F9018-F804-734E-B5EA-6E90728C7E7B}" type="slidenum">
              <a:rPr lang="en-US">
                <a:latin typeface="Futura" charset="0"/>
              </a:rPr>
              <a:pPr/>
              <a:t>28</a:t>
            </a:fld>
            <a:endParaRPr lang="en-US">
              <a:latin typeface="Futura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17774-349F-B94E-BB45-3DAEAFCE7015}" type="slidenum">
              <a:rPr lang="en-US">
                <a:latin typeface="Futura" charset="0"/>
              </a:rPr>
              <a:pPr/>
              <a:t>29</a:t>
            </a:fld>
            <a:endParaRPr lang="en-US">
              <a:latin typeface="Futura" charset="0"/>
            </a:endParaRPr>
          </a:p>
        </p:txBody>
      </p:sp>
      <p:sp>
        <p:nvSpPr>
          <p:cNvPr id="1617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F7B899-1946-9B4D-AB2A-8010226A8C2D}" type="slidenum">
              <a:rPr lang="en-US">
                <a:latin typeface="Futura" charset="0"/>
              </a:rPr>
              <a:pPr/>
              <a:t>31</a:t>
            </a:fld>
            <a:endParaRPr lang="en-US">
              <a:latin typeface="Futura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CAED6C-A14C-104E-9314-0FE6954472E6}" type="slidenum">
              <a:rPr lang="en-US">
                <a:latin typeface="Futura" charset="0"/>
              </a:rPr>
              <a:pPr/>
              <a:t>32</a:t>
            </a:fld>
            <a:endParaRPr lang="en-US">
              <a:latin typeface="Futura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B1D64-8F8D-254B-9B8D-BFD5A4ED438E}" type="slidenum">
              <a:rPr lang="en-US">
                <a:latin typeface="Futura" charset="0"/>
              </a:rPr>
              <a:pPr/>
              <a:t>3</a:t>
            </a:fld>
            <a:endParaRPr lang="en-US">
              <a:latin typeface="Futura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41EF45-417A-CB4B-9848-84801F512BC2}" type="slidenum">
              <a:rPr lang="en-US">
                <a:latin typeface="Futura" charset="0"/>
              </a:rPr>
              <a:pPr/>
              <a:t>33</a:t>
            </a:fld>
            <a:endParaRPr lang="en-US">
              <a:latin typeface="Futura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4FB357-8F32-514E-941F-160920610934}" type="slidenum">
              <a:rPr lang="en-US">
                <a:latin typeface="Futura" charset="0"/>
              </a:rPr>
              <a:pPr/>
              <a:t>34</a:t>
            </a:fld>
            <a:endParaRPr lang="en-US">
              <a:latin typeface="Futura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EE39F-8843-8240-BBE2-DED39C87B5F2}" type="slidenum">
              <a:rPr lang="en-US">
                <a:latin typeface="Futura" charset="0"/>
              </a:rPr>
              <a:pPr/>
              <a:t>35</a:t>
            </a:fld>
            <a:endParaRPr lang="en-US">
              <a:latin typeface="Futura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20C86-5DB6-C04A-B4C6-B45CC195DDC2}" type="slidenum">
              <a:rPr lang="en-US">
                <a:latin typeface="Futura" charset="0"/>
              </a:rPr>
              <a:pPr/>
              <a:t>36</a:t>
            </a:fld>
            <a:endParaRPr lang="en-US">
              <a:latin typeface="Futura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E6B45-25B9-D44A-8CB2-17052A46CC7D}" type="slidenum">
              <a:rPr lang="en-US">
                <a:latin typeface="Futura" charset="0"/>
              </a:rPr>
              <a:pPr/>
              <a:t>37</a:t>
            </a:fld>
            <a:endParaRPr lang="en-US">
              <a:latin typeface="Futura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7AB815-F16C-3045-B180-04DDFACD6C37}" type="slidenum">
              <a:rPr lang="en-US">
                <a:latin typeface="Futura" charset="0"/>
              </a:rPr>
              <a:pPr/>
              <a:t>38</a:t>
            </a:fld>
            <a:endParaRPr lang="en-US">
              <a:latin typeface="Futura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0B26F-F964-3E4E-9DEC-10EA6DD13D98}" type="slidenum">
              <a:rPr lang="en-US">
                <a:latin typeface="Futura" charset="0"/>
              </a:rPr>
              <a:pPr/>
              <a:t>39</a:t>
            </a:fld>
            <a:endParaRPr lang="en-US">
              <a:latin typeface="Futura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344D9-7B14-EE4E-B759-5F4B9025BBA3}" type="slidenum">
              <a:rPr lang="en-US">
                <a:latin typeface="Futura" charset="0"/>
              </a:rPr>
              <a:pPr/>
              <a:t>40</a:t>
            </a:fld>
            <a:endParaRPr lang="en-US">
              <a:latin typeface="Futura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1906 SF – 4 m of slip on 450-km long fault </a:t>
            </a:r>
            <a:r>
              <a:rPr lang="en-US">
                <a:latin typeface="Times" charset="0"/>
                <a:ea typeface="ＭＳ Ｐゴシック" charset="-128"/>
                <a:cs typeface="ＭＳ Ｐゴシック" charset="-128"/>
                <a:sym typeface="Wingdings" charset="2"/>
              </a:rPr>
              <a:t> 3 x 10**16 Joules of elastic energy – equivalent to a 7 Megaton bomb (Hiroshima was 0.012 Mt)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-128"/>
                <a:cs typeface="ＭＳ Ｐゴシック" charset="-128"/>
                <a:sym typeface="Wingdings" charset="2"/>
              </a:rPr>
              <a:t>1960 Chile – 21 m of slip on a 800 km long fault  10**19 J of elastic energy (more than a 2000 Mt bomb – larger than all nuclear bombs ever exploded – largest was a Soviet atmospheric test of 58 Mt)</a:t>
            </a:r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101D6-E66A-3B41-A6DA-12A1BED1DAF4}" type="slidenum">
              <a:rPr lang="en-US">
                <a:latin typeface="Futura" charset="0"/>
              </a:rPr>
              <a:pPr/>
              <a:t>4</a:t>
            </a:fld>
            <a:endParaRPr lang="en-US">
              <a:latin typeface="Futura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3BBE5-39B3-B940-AF7A-B2B1DF867946}" type="slidenum">
              <a:rPr lang="en-US">
                <a:latin typeface="Futura" charset="0"/>
              </a:rPr>
              <a:pPr/>
              <a:t>5</a:t>
            </a:fld>
            <a:endParaRPr lang="en-US">
              <a:latin typeface="Futura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3BBE5-39B3-B940-AF7A-B2B1DF867946}" type="slidenum">
              <a:rPr lang="en-US">
                <a:latin typeface="Futura" charset="0"/>
              </a:rPr>
              <a:pPr/>
              <a:t>6</a:t>
            </a:fld>
            <a:endParaRPr lang="en-US">
              <a:latin typeface="Futura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077ED-AA5B-F547-8474-251E7547F6A7}" type="slidenum">
              <a:rPr lang="en-US">
                <a:latin typeface="Futura" charset="0"/>
              </a:rPr>
              <a:pPr/>
              <a:t>8</a:t>
            </a:fld>
            <a:endParaRPr lang="en-US">
              <a:latin typeface="Futura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A11291-F186-BF46-9132-8247153AA5A2}" type="slidenum">
              <a:rPr lang="en-US">
                <a:latin typeface="Futura" charset="0"/>
              </a:rPr>
              <a:pPr/>
              <a:t>9</a:t>
            </a:fld>
            <a:endParaRPr lang="en-US">
              <a:latin typeface="Futura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A048E-FA19-B84C-9579-AD0CD7F481F2}" type="slidenum">
              <a:rPr lang="en-US">
                <a:latin typeface="Futura" charset="0"/>
              </a:rPr>
              <a:pPr/>
              <a:t>10</a:t>
            </a:fld>
            <a:endParaRPr lang="en-US">
              <a:latin typeface="Futura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FFF1A-029C-6146-AD4C-281734D4F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C8D4A-C8E7-8047-B412-719DBE0A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A3599-6407-F641-A615-ED0F09E3B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B5F31-919E-8243-8053-843B890C9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C2A20-CC0F-BE45-A000-2A88FE5A5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83AF3-25D6-A943-AA9F-ACD3DAFE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549E-D258-0E45-B3E3-1C0FA98D9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4FF3E-BD58-3148-9D4C-D021E5AEC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D85D7-F331-BE45-A004-54431A373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40E6-A5DC-7645-B9A4-2CE0BFDE6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337D7-25E0-A042-AB1B-2FBFA9A34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15E31-BEA1-C24D-99DD-EFC3B866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7721A-5084-9B4E-9518-0B3295BBA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D4F49DC-748F-194A-8CE0-934A011F7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slide" Target="slide38.xml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globalcmt.org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29.png"/><Relationship Id="rId1" Type="http://schemas.openxmlformats.org/officeDocument/2006/relationships/video" Target="file://localhost/Users/RD/WORK/Courses/GG650_2011F/INTRO/lanmap.mpg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0.png"/><Relationship Id="rId1" Type="http://schemas.openxmlformats.org/officeDocument/2006/relationships/video" Target="file://localhost/Users/RD/WORK/Courses/GG650_2011F/INTRO/lander_erupt_model.gif" TargetMode="Externa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31.png"/><Relationship Id="rId1" Type="http://schemas.openxmlformats.org/officeDocument/2006/relationships/video" Target="file://localhost/Users/RD/WORK/Courses/GG650_2011F/INTRO/landersrup.mpg" TargetMode="Externa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304800" y="2362200"/>
            <a:ext cx="8610600" cy="64633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/>
                <a:cs typeface="Arial Black"/>
              </a:rPr>
              <a:t>Faulting in the Earth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304800" y="4724400"/>
            <a:ext cx="8610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D9D9D9"/>
                </a:solidFill>
                <a:latin typeface="Arial" charset="0"/>
              </a:rPr>
              <a:t>We know that a P wave has either compressional or dilatational motion depending on the quadrant.</a:t>
            </a:r>
          </a:p>
          <a:p>
            <a:pPr eaLnBrk="1" hangingPunct="1"/>
            <a:endParaRPr lang="en-US" sz="1800" dirty="0" smtClean="0">
              <a:solidFill>
                <a:srgbClr val="D9D9D9"/>
              </a:solidFill>
              <a:latin typeface="Arial" charset="0"/>
            </a:endParaRPr>
          </a:p>
          <a:p>
            <a:pPr eaLnBrk="1" hangingPunct="1"/>
            <a:r>
              <a:rPr lang="en-US" sz="1800" dirty="0" smtClean="0">
                <a:solidFill>
                  <a:srgbClr val="D9D9D9"/>
                </a:solidFill>
                <a:latin typeface="Arial" charset="0"/>
              </a:rPr>
              <a:t>When the </a:t>
            </a:r>
            <a:r>
              <a:rPr lang="en-US" sz="1800" dirty="0">
                <a:solidFill>
                  <a:srgbClr val="D9D9D9"/>
                </a:solidFill>
                <a:latin typeface="Arial" charset="0"/>
              </a:rPr>
              <a:t>P wave arrives at a seismometer from below, a vertical component</a:t>
            </a:r>
          </a:p>
          <a:p>
            <a:pPr eaLnBrk="1" hangingPunct="1"/>
            <a:r>
              <a:rPr lang="en-US" sz="1800" dirty="0">
                <a:solidFill>
                  <a:srgbClr val="D9D9D9"/>
                </a:solidFill>
                <a:latin typeface="Arial" charset="0"/>
              </a:rPr>
              <a:t>seismogram records</a:t>
            </a:r>
            <a:r>
              <a:rPr lang="en-US" sz="1800" dirty="0" smtClean="0">
                <a:solidFill>
                  <a:srgbClr val="D9D9D9"/>
                </a:solidFill>
                <a:latin typeface="Arial" charset="0"/>
              </a:rPr>
              <a:t> first motion up (compression) or </a:t>
            </a:r>
            <a:r>
              <a:rPr lang="en-US" sz="1800" dirty="0">
                <a:solidFill>
                  <a:srgbClr val="D9D9D9"/>
                </a:solidFill>
                <a:latin typeface="Arial" charset="0"/>
              </a:rPr>
              <a:t>down</a:t>
            </a:r>
            <a:r>
              <a:rPr lang="en-US" sz="1800" dirty="0" smtClean="0">
                <a:solidFill>
                  <a:srgbClr val="D9D9D9"/>
                </a:solidFill>
                <a:latin typeface="Arial" charset="0"/>
              </a:rPr>
              <a:t> (dilatation).</a:t>
            </a:r>
          </a:p>
          <a:p>
            <a:pPr eaLnBrk="1" hangingPunct="1"/>
            <a:endParaRPr lang="en-US" sz="1800" b="1" dirty="0" smtClean="0">
              <a:solidFill>
                <a:srgbClr val="D9D9D9"/>
              </a:solidFill>
              <a:latin typeface="Arial" charset="0"/>
            </a:endParaRPr>
          </a:p>
          <a:p>
            <a:pPr eaLnBrk="1" hangingPunct="1"/>
            <a:r>
              <a:rPr lang="en-US" sz="1800" dirty="0" smtClean="0">
                <a:solidFill>
                  <a:srgbClr val="D9D9D9"/>
                </a:solidFill>
                <a:latin typeface="Helvetica" charset="0"/>
              </a:rPr>
              <a:t>First motions can therefore be used to define the four quadrants.</a:t>
            </a:r>
            <a:endParaRPr lang="en-US" sz="1800" b="1" dirty="0">
              <a:solidFill>
                <a:srgbClr val="D9D9D9"/>
              </a:solidFill>
              <a:latin typeface="Helvetica" charset="0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152400" y="22098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000" b="1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6172200" y="35052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Stein &amp; Wysession,  2003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200" y="914400"/>
            <a:ext cx="8077200" cy="3733800"/>
            <a:chOff x="914400" y="76200"/>
            <a:chExt cx="8077200" cy="3733800"/>
          </a:xfrm>
        </p:grpSpPr>
        <p:pic>
          <p:nvPicPr>
            <p:cNvPr id="107523" name="Picture 3" descr="4_2_04"/>
            <p:cNvPicPr>
              <a:picLocks noChangeAspect="1" noChangeArrowheads="1"/>
            </p:cNvPicPr>
            <p:nvPr/>
          </p:nvPicPr>
          <p:blipFill>
            <a:blip r:embed="rId3"/>
            <a:srcRect l="1666" t="9004" r="8333" b="1707"/>
            <a:stretch>
              <a:fillRect/>
            </a:stretch>
          </p:blipFill>
          <p:spPr bwMode="auto">
            <a:xfrm>
              <a:off x="1295400" y="76200"/>
              <a:ext cx="7696200" cy="372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914400" y="2855893"/>
              <a:ext cx="28194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0000"/>
                  </a:solidFill>
                  <a:latin typeface="Helvetica" charset="0"/>
                </a:rPr>
                <a:t>P wave first motions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0000"/>
                  </a:solidFill>
                  <a:latin typeface="Helvetica" charset="0"/>
                </a:rPr>
                <a:t>recorded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0000"/>
                  </a:solidFill>
                  <a:latin typeface="Helvetica" charset="0"/>
                </a:rPr>
                <a:t> by a seismometer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5800" y="228600"/>
            <a:ext cx="7903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rPr>
              <a:t>Examine the quadrants of a small box about the Earthquake rupture: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4_2_17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38325"/>
            <a:ext cx="44958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219200" y="152400"/>
            <a:ext cx="6858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Helvetica" charset="0"/>
              </a:rPr>
              <a:t>Fault Description: The Focal Mechanism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A depiction of the geometry of faulting based on the radiation pattern of wave energy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Helvetica" charset="0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524000" y="5867400"/>
            <a:ext cx="5867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Focal mechanisms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are determined using a lot of seismometers located all around the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earthquake.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143000" y="381000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Comparison of P-wave energy lobes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and focal mechanism in 3-D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6277" r="60214" b="49917"/>
          <a:stretch>
            <a:fillRect/>
          </a:stretch>
        </p:blipFill>
        <p:spPr>
          <a:xfrm>
            <a:off x="228600" y="1524000"/>
            <a:ext cx="8686800" cy="435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914400" y="5001854"/>
            <a:ext cx="7543800" cy="109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2F2F2"/>
                </a:solidFill>
                <a:latin typeface="Helvetica" charset="0"/>
              </a:rPr>
              <a:t>Quadrants </a:t>
            </a:r>
            <a:r>
              <a:rPr lang="en-US" sz="1800" dirty="0">
                <a:solidFill>
                  <a:srgbClr val="F2F2F2"/>
                </a:solidFill>
                <a:latin typeface="Helvetica" charset="0"/>
              </a:rPr>
              <a:t>are separated by nodal planes: the fault plane and auxiliary plane perpendicular to it. </a:t>
            </a:r>
          </a:p>
          <a:p>
            <a:pPr eaLnBrk="1" hangingPunct="1">
              <a:lnSpc>
                <a:spcPct val="90000"/>
              </a:lnSpc>
            </a:pPr>
            <a:endParaRPr lang="en-US" sz="1800" dirty="0">
              <a:solidFill>
                <a:srgbClr val="F2F2F2"/>
              </a:solidFill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2F2F2"/>
                </a:solidFill>
                <a:latin typeface="Helvetica" charset="0"/>
              </a:rPr>
              <a:t>First motions alone cannot resolve which is the actual fault plane.  </a:t>
            </a:r>
            <a:endParaRPr lang="en-US" sz="1800" b="1" dirty="0">
              <a:solidFill>
                <a:srgbClr val="F2F2F2"/>
              </a:solidFill>
              <a:latin typeface="Helvetica" charset="0"/>
            </a:endParaRP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52400" y="22098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000" b="1">
              <a:solidFill>
                <a:srgbClr val="FF0000"/>
              </a:solidFill>
              <a:latin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914400"/>
            <a:ext cx="8077200" cy="3733800"/>
            <a:chOff x="914400" y="76200"/>
            <a:chExt cx="8077200" cy="3733800"/>
          </a:xfrm>
        </p:grpSpPr>
        <p:pic>
          <p:nvPicPr>
            <p:cNvPr id="7" name="Picture 3" descr="4_2_04"/>
            <p:cNvPicPr>
              <a:picLocks noChangeAspect="1" noChangeArrowheads="1"/>
            </p:cNvPicPr>
            <p:nvPr/>
          </p:nvPicPr>
          <p:blipFill>
            <a:blip r:embed="rId3"/>
            <a:srcRect l="1666" t="9004" r="8333" b="1707"/>
            <a:stretch>
              <a:fillRect/>
            </a:stretch>
          </p:blipFill>
          <p:spPr bwMode="auto">
            <a:xfrm>
              <a:off x="1295400" y="76200"/>
              <a:ext cx="7696200" cy="372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914400" y="2855893"/>
              <a:ext cx="28194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0000"/>
                  </a:solidFill>
                  <a:latin typeface="Helvetica" charset="0"/>
                </a:rPr>
                <a:t>P wave first motions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0000"/>
                  </a:solidFill>
                  <a:latin typeface="Helvetica" charset="0"/>
                </a:rPr>
                <a:t>recorded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0000"/>
                  </a:solidFill>
                  <a:latin typeface="Helvetica" charset="0"/>
                </a:rPr>
                <a:t> by a seismometer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609600" y="762000"/>
            <a:ext cx="4572000" cy="510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D9D9D9"/>
                </a:solidFill>
                <a:latin typeface="Helvetica" charset="0"/>
              </a:rPr>
              <a:t>To find the fault plane</a:t>
            </a:r>
            <a:r>
              <a:rPr lang="en-US" sz="2000" dirty="0" smtClean="0">
                <a:solidFill>
                  <a:srgbClr val="D9D9D9"/>
                </a:solidFill>
                <a:latin typeface="Helvetica" charset="0"/>
              </a:rPr>
              <a:t>:</a:t>
            </a:r>
          </a:p>
          <a:p>
            <a:pPr eaLnBrk="1" hangingPunct="1"/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r>
              <a:rPr lang="en-US" sz="1800" dirty="0" smtClean="0">
                <a:solidFill>
                  <a:srgbClr val="D9D9D9"/>
                </a:solidFill>
                <a:latin typeface="Helvetica" charset="0"/>
              </a:rPr>
              <a:t>Use </a:t>
            </a:r>
            <a:r>
              <a:rPr lang="en-US" sz="1800" dirty="0">
                <a:solidFill>
                  <a:srgbClr val="D9D9D9"/>
                </a:solidFill>
                <a:latin typeface="Helvetica" charset="0"/>
              </a:rPr>
              <a:t>geologic or geodetic information, such as the trend of the fault or observations of ground motion.</a:t>
            </a:r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r>
              <a:rPr lang="en-US" sz="1800" dirty="0">
                <a:solidFill>
                  <a:srgbClr val="D9D9D9"/>
                </a:solidFill>
                <a:latin typeface="Helvetica" charset="0"/>
              </a:rPr>
              <a:t>Aftershocks sometimes occur on and thus delineate the fault plane.</a:t>
            </a:r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endParaRPr lang="en-US" sz="1800" dirty="0" smtClean="0">
              <a:solidFill>
                <a:srgbClr val="D9D9D9"/>
              </a:solidFill>
              <a:latin typeface="Helvetica" charset="0"/>
            </a:endParaRPr>
          </a:p>
          <a:p>
            <a:pPr eaLnBrk="1" hangingPunct="1"/>
            <a:r>
              <a:rPr lang="en-US" sz="1800" dirty="0">
                <a:solidFill>
                  <a:srgbClr val="D9D9D9"/>
                </a:solidFill>
                <a:latin typeface="Helvetica" charset="0"/>
              </a:rPr>
              <a:t>If the earthquake is large enough, the finite time required for slip to progress along the fault causes variations in the waveforms </a:t>
            </a:r>
            <a:r>
              <a:rPr lang="en-US" sz="1800" dirty="0" smtClean="0">
                <a:solidFill>
                  <a:srgbClr val="D9D9D9"/>
                </a:solidFill>
                <a:latin typeface="Helvetica" charset="0"/>
              </a:rPr>
              <a:t>observed at </a:t>
            </a:r>
            <a:r>
              <a:rPr lang="en-US" sz="1800" dirty="0">
                <a:solidFill>
                  <a:srgbClr val="D9D9D9"/>
                </a:solidFill>
                <a:latin typeface="Helvetica" charset="0"/>
              </a:rPr>
              <a:t>different directions from the fault, so these directivity effects can be used to infer the fault plane.</a:t>
            </a:r>
          </a:p>
        </p:txBody>
      </p:sp>
      <p:sp>
        <p:nvSpPr>
          <p:cNvPr id="111620" name="Text Box 7"/>
          <p:cNvSpPr txBox="1">
            <a:spLocks noChangeArrowheads="1"/>
          </p:cNvSpPr>
          <p:nvPr/>
        </p:nvSpPr>
        <p:spPr bwMode="auto">
          <a:xfrm>
            <a:off x="5608806" y="6182380"/>
            <a:ext cx="29887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1999 Hector Mine Earthquake (CA)</a:t>
            </a:r>
          </a:p>
          <a:p>
            <a:pPr algn="ctr"/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Magnitude 7.1</a:t>
            </a:r>
          </a:p>
        </p:txBody>
      </p:sp>
      <p:pic>
        <p:nvPicPr>
          <p:cNvPr id="111621" name="Picture 8"/>
          <p:cNvPicPr>
            <a:picLocks noChangeAspect="1" noChangeArrowheads="1"/>
          </p:cNvPicPr>
          <p:nvPr/>
        </p:nvPicPr>
        <p:blipFill>
          <a:blip r:embed="rId3"/>
          <a:srcRect t="20787" b="13228"/>
          <a:stretch>
            <a:fillRect/>
          </a:stretch>
        </p:blipFill>
        <p:spPr bwMode="auto">
          <a:xfrm>
            <a:off x="5562600" y="2979332"/>
            <a:ext cx="3175000" cy="319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4_2_14a"/>
          <p:cNvPicPr>
            <a:picLocks noChangeAspect="1" noChangeArrowheads="1"/>
          </p:cNvPicPr>
          <p:nvPr/>
        </p:nvPicPr>
        <p:blipFill>
          <a:blip r:embed="rId4"/>
          <a:srcRect l="20769" t="9489" r="7692"/>
          <a:stretch>
            <a:fillRect/>
          </a:stretch>
        </p:blipFill>
        <p:spPr bwMode="auto">
          <a:xfrm>
            <a:off x="5689600" y="304800"/>
            <a:ext cx="29823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 descr="4_2_1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2968" y="762000"/>
            <a:ext cx="510743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685800" y="152400"/>
            <a:ext cx="762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</a:rPr>
              <a:t>FOCAL MECHANISMS FOR BASIC FAULTS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0" y="589915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400" b="1">
              <a:latin typeface="Helvetica" charset="0"/>
            </a:endParaRP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6781800" y="64770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latin typeface="Helvetica" charset="0"/>
              </a:rPr>
              <a:t>Stein &amp; </a:t>
            </a:r>
            <a:r>
              <a:rPr lang="en-US" sz="1400" dirty="0" err="1">
                <a:solidFill>
                  <a:schemeClr val="bg1"/>
                </a:solidFill>
                <a:latin typeface="Helvetica" charset="0"/>
              </a:rPr>
              <a:t>Wysession</a:t>
            </a:r>
            <a:r>
              <a:rPr lang="en-US" sz="1400" dirty="0">
                <a:solidFill>
                  <a:schemeClr val="bg1"/>
                </a:solidFill>
                <a:latin typeface="Helvetica" charset="0"/>
              </a:rPr>
              <a:t>, 2003</a:t>
            </a:r>
            <a:endParaRPr lang="en-US" sz="1400" b="1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026" descr="4_2_1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1013" y="1295400"/>
            <a:ext cx="46243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1027" descr="4_2_15a"/>
          <p:cNvPicPr>
            <a:picLocks noChangeAspect="1" noChangeArrowheads="1"/>
          </p:cNvPicPr>
          <p:nvPr/>
        </p:nvPicPr>
        <p:blipFill>
          <a:blip r:embed="rId4"/>
          <a:srcRect l="13043" t="6990" r="12648"/>
          <a:stretch>
            <a:fillRect/>
          </a:stretch>
        </p:blipFill>
        <p:spPr bwMode="auto">
          <a:xfrm>
            <a:off x="228600" y="1447800"/>
            <a:ext cx="3907065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1028"/>
          <p:cNvSpPr txBox="1">
            <a:spLocks noChangeArrowheads="1"/>
          </p:cNvSpPr>
          <p:nvPr/>
        </p:nvSpPr>
        <p:spPr bwMode="auto">
          <a:xfrm>
            <a:off x="533400" y="251192"/>
            <a:ext cx="815340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</a:rPr>
              <a:t>FOCAL MECHANISMS FOR DIFFERENT FAULTS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All have same N-S striking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 fault plane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, but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with varying slip angles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5957" name="Text Box 1029"/>
          <p:cNvSpPr txBox="1">
            <a:spLocks noChangeArrowheads="1"/>
          </p:cNvSpPr>
          <p:nvPr/>
        </p:nvSpPr>
        <p:spPr bwMode="auto">
          <a:xfrm>
            <a:off x="838200" y="63246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Stein &amp; Wysession, 2003</a:t>
            </a:r>
            <a:endParaRPr lang="en-US" sz="1400" b="1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4_2_16a"/>
          <p:cNvPicPr>
            <a:picLocks noChangeAspect="1" noChangeArrowheads="1"/>
          </p:cNvPicPr>
          <p:nvPr/>
        </p:nvPicPr>
        <p:blipFill>
          <a:blip r:embed="rId3"/>
          <a:srcRect l="6964" t="4536" r="2496"/>
          <a:stretch>
            <a:fillRect/>
          </a:stretch>
        </p:blipFill>
        <p:spPr bwMode="auto">
          <a:xfrm>
            <a:off x="152400" y="158621"/>
            <a:ext cx="4953000" cy="654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257800" y="152400"/>
            <a:ext cx="38100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Helvetica" charset="0"/>
              </a:rPr>
              <a:t>INFER STRESS ORIENTATIONS FROM FOCAL MECHANISMS</a:t>
            </a:r>
          </a:p>
          <a:p>
            <a:pPr eaLnBrk="1" hangingPunct="1">
              <a:lnSpc>
                <a:spcPct val="90000"/>
              </a:lnSpc>
            </a:pPr>
            <a:endParaRPr lang="en-US" sz="180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Simple model predicts faulting on planes 45° from maximum and minimum compressive stresses</a:t>
            </a:r>
          </a:p>
          <a:p>
            <a:pPr eaLnBrk="1" hangingPunct="1"/>
            <a:endParaRPr lang="en-US" sz="1800" dirty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These stress directions are halfway between nodal planes </a:t>
            </a:r>
          </a:p>
          <a:p>
            <a:pPr eaLnBrk="1" hangingPunct="1"/>
            <a:endParaRPr lang="en-US" sz="1800" dirty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Most compressive (P) and        least compressive stress (T)  axes can be found by bisecting the dilatational  and compressional quadrants</a:t>
            </a:r>
          </a:p>
        </p:txBody>
      </p:sp>
      <p:pic>
        <p:nvPicPr>
          <p:cNvPr id="128004" name="Picture 4" descr="4_2_16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319587"/>
            <a:ext cx="3657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6781800" y="64770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Stein &amp; Wysession, 2003</a:t>
            </a:r>
            <a:endParaRPr lang="en-US" sz="1400" b="1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1026"/>
          <p:cNvSpPr txBox="1">
            <a:spLocks noChangeArrowheads="1"/>
          </p:cNvSpPr>
          <p:nvPr/>
        </p:nvSpPr>
        <p:spPr bwMode="auto">
          <a:xfrm>
            <a:off x="304800" y="2362200"/>
            <a:ext cx="8610600" cy="67945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utura" pitchFamily="-112" charset="0"/>
              </a:rPr>
              <a:t>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52400" y="381000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1800" b="1">
              <a:solidFill>
                <a:srgbClr val="FFFF00"/>
              </a:solidFill>
              <a:latin typeface="Times" charset="0"/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/>
          <a:srcRect l="11539" t="10832" r="9143" b="10674"/>
          <a:stretch>
            <a:fillRect/>
          </a:stretch>
        </p:blipFill>
        <p:spPr bwMode="auto">
          <a:xfrm>
            <a:off x="3810000" y="228600"/>
            <a:ext cx="52260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Rectangle 4"/>
          <p:cNvSpPr>
            <a:spLocks noChangeAspect="1" noChangeArrowheads="1"/>
          </p:cNvSpPr>
          <p:nvPr/>
        </p:nvSpPr>
        <p:spPr bwMode="auto">
          <a:xfrm>
            <a:off x="8001000" y="2654300"/>
            <a:ext cx="1111250" cy="1049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Helvetica" charset="0"/>
              </a:rPr>
              <a:t>PACIFIC wrt </a:t>
            </a:r>
          </a:p>
          <a:p>
            <a:pPr algn="ctr" eaLnBrk="1" hangingPunct="1"/>
            <a:r>
              <a:rPr lang="en-US" sz="1400" b="1">
                <a:latin typeface="Helvetica" charset="0"/>
              </a:rPr>
              <a:t>NORTH</a:t>
            </a:r>
          </a:p>
          <a:p>
            <a:pPr algn="ctr" eaLnBrk="1" hangingPunct="1"/>
            <a:r>
              <a:rPr lang="en-US" sz="1400" b="1">
                <a:latin typeface="Helvetica" charset="0"/>
              </a:rPr>
              <a:t> AMERICA</a:t>
            </a:r>
          </a:p>
          <a:p>
            <a:pPr algn="ctr" eaLnBrk="1" hangingPunct="1"/>
            <a:r>
              <a:rPr lang="en-US" sz="1400" b="1">
                <a:latin typeface="Helvetica" charset="0"/>
              </a:rPr>
              <a:t>pole</a:t>
            </a:r>
            <a:endParaRPr lang="en-US" b="1">
              <a:latin typeface="Helvetica" charset="0"/>
            </a:endParaRPr>
          </a:p>
        </p:txBody>
      </p:sp>
      <p:sp>
        <p:nvSpPr>
          <p:cNvPr id="132101" name="Rectangle 5"/>
          <p:cNvSpPr>
            <a:spLocks noChangeAspect="1" noChangeArrowheads="1"/>
          </p:cNvSpPr>
          <p:nvPr/>
        </p:nvSpPr>
        <p:spPr bwMode="auto">
          <a:xfrm>
            <a:off x="6046788" y="255588"/>
            <a:ext cx="1933575" cy="1116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TRENCH-NORMAL</a:t>
            </a:r>
          </a:p>
          <a:p>
            <a:pPr algn="ctr" eaLnBrk="1" hangingPunct="1"/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CONVERGENCE  - </a:t>
            </a:r>
          </a:p>
          <a:p>
            <a:pPr algn="ctr" eaLnBrk="1" hangingPunct="1"/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ALEUTIAN TRENCH</a:t>
            </a:r>
          </a:p>
          <a:p>
            <a:pPr algn="ctr" eaLnBrk="1" hangingPunct="1"/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54 mm/yr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132102" name="Rectangle 6"/>
          <p:cNvSpPr>
            <a:spLocks noChangeAspect="1" noChangeArrowheads="1"/>
          </p:cNvSpPr>
          <p:nvPr/>
        </p:nvSpPr>
        <p:spPr bwMode="auto">
          <a:xfrm>
            <a:off x="6122988" y="5349875"/>
            <a:ext cx="1933575" cy="669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EXTENSION -</a:t>
            </a:r>
          </a:p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GULF OF CALIFORNIA</a:t>
            </a:r>
          </a:p>
        </p:txBody>
      </p:sp>
      <p:sp>
        <p:nvSpPr>
          <p:cNvPr id="132103" name="Rectangle 7"/>
          <p:cNvSpPr>
            <a:spLocks noChangeAspect="1" noChangeArrowheads="1"/>
          </p:cNvSpPr>
          <p:nvPr/>
        </p:nvSpPr>
        <p:spPr bwMode="auto">
          <a:xfrm>
            <a:off x="5665788" y="4054475"/>
            <a:ext cx="1933575" cy="669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STRIKE SLIP - </a:t>
            </a:r>
          </a:p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SAN ANDREAS</a:t>
            </a:r>
            <a:endParaRPr lang="en-US" sz="1400" b="1">
              <a:latin typeface="Helvetica" charset="0"/>
            </a:endParaRPr>
          </a:p>
        </p:txBody>
      </p:sp>
      <p:sp>
        <p:nvSpPr>
          <p:cNvPr id="132104" name="Line 8"/>
          <p:cNvSpPr>
            <a:spLocks noChangeAspect="1" noChangeShapeType="1"/>
          </p:cNvSpPr>
          <p:nvPr/>
        </p:nvSpPr>
        <p:spPr bwMode="auto">
          <a:xfrm>
            <a:off x="5470525" y="5419725"/>
            <a:ext cx="223838" cy="447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05" name="Rectangle 9"/>
          <p:cNvSpPr>
            <a:spLocks noChangeAspect="1" noChangeArrowheads="1"/>
          </p:cNvSpPr>
          <p:nvPr/>
        </p:nvSpPr>
        <p:spPr bwMode="auto">
          <a:xfrm>
            <a:off x="6034088" y="2590800"/>
            <a:ext cx="1585912" cy="595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BASIN &amp; RANGE</a:t>
            </a:r>
          </a:p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EXTENSION</a:t>
            </a:r>
          </a:p>
        </p:txBody>
      </p:sp>
      <p:sp>
        <p:nvSpPr>
          <p:cNvPr id="132106" name="Rectangle 10"/>
          <p:cNvSpPr>
            <a:spLocks noChangeAspect="1" noChangeArrowheads="1"/>
          </p:cNvSpPr>
          <p:nvPr/>
        </p:nvSpPr>
        <p:spPr bwMode="auto">
          <a:xfrm>
            <a:off x="3914775" y="5334000"/>
            <a:ext cx="1190625" cy="595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LA BASIN </a:t>
            </a:r>
          </a:p>
          <a:p>
            <a:pPr algn="ctr" eaLnBrk="1" hangingPunct="1"/>
            <a:r>
              <a:rPr lang="en-US" sz="1400" b="1">
                <a:solidFill>
                  <a:srgbClr val="FF0000"/>
                </a:solidFill>
                <a:latin typeface="Helvetica" charset="0"/>
              </a:rPr>
              <a:t>SHORTENING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304800" y="685800"/>
            <a:ext cx="31242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MECHANISMS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show both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expected plate boundary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deformation</a:t>
            </a:r>
          </a:p>
          <a:p>
            <a:pPr eaLnBrk="1" hangingPunct="1">
              <a:spcBef>
                <a:spcPct val="50000"/>
              </a:spcBef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Aleutian Trench: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thrust       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San Andreas: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strike slip            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Gulf of California: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normal &amp; strike </a:t>
            </a:r>
            <a:r>
              <a:rPr lang="en-US" sz="1800" i="1" dirty="0" smtClean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slip</a:t>
            </a:r>
          </a:p>
          <a:p>
            <a:pPr eaLnBrk="1" hangingPunct="1">
              <a:spcBef>
                <a:spcPct val="50000"/>
              </a:spcBef>
            </a:pPr>
            <a:endParaRPr lang="en-US" sz="1800" i="1" dirty="0" smtClean="0">
              <a:solidFill>
                <a:schemeClr val="bg1">
                  <a:lumMod val="95000"/>
                </a:schemeClr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800" i="1" dirty="0" smtClean="0">
              <a:solidFill>
                <a:schemeClr val="bg1">
                  <a:lumMod val="95000"/>
                </a:schemeClr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And other boundary zone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deformation</a:t>
            </a:r>
          </a:p>
          <a:p>
            <a:pPr eaLnBrk="1" hangingPunct="1">
              <a:spcBef>
                <a:spcPct val="50000"/>
              </a:spcBef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Basin &amp; Range: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normal         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Los Angeles Basin: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thrust</a:t>
            </a:r>
            <a:endParaRPr lang="en-US" sz="2000" i="1" dirty="0">
              <a:solidFill>
                <a:schemeClr val="bg1">
                  <a:lumMod val="95000"/>
                </a:schemeClr>
              </a:solidFill>
              <a:latin typeface="Helvetica" charset="0"/>
            </a:endParaRP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6553200" y="64770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Stein &amp; Wysession,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111133"/>
            </a:gs>
            <a:gs pos="100000">
              <a:srgbClr val="24246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6200" y="4227255"/>
            <a:ext cx="8991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1638" indent="-401638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(1) </a:t>
            </a:r>
            <a:r>
              <a:rPr lang="en-US" sz="2000" u="sng" dirty="0" smtClean="0">
                <a:solidFill>
                  <a:schemeClr val="bg1"/>
                </a:solidFill>
                <a:latin typeface="Helvetica" charset="0"/>
              </a:rPr>
              <a:t>Geometrically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Helvetica" charset="0"/>
              </a:rPr>
              <a:t>angles or vectors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describe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the fault orientation and slip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direction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.</a:t>
            </a:r>
            <a:endParaRPr lang="en-US" sz="2000" dirty="0" smtClean="0">
              <a:solidFill>
                <a:srgbClr val="00FF00"/>
              </a:solidFill>
              <a:latin typeface="Helvetica" charset="0"/>
            </a:endParaRPr>
          </a:p>
          <a:p>
            <a:pPr marL="401638" indent="-401638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(2) </a:t>
            </a:r>
            <a:r>
              <a:rPr lang="en-US" sz="2000" u="sng" dirty="0" smtClean="0">
                <a:solidFill>
                  <a:schemeClr val="bg1"/>
                </a:solidFill>
                <a:latin typeface="Helvetica" charset="0"/>
              </a:rPr>
              <a:t>Graphically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Helvetica" charset="0"/>
              </a:rPr>
              <a:t>focal mechanisms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describe two possible fault orientations and slip directions.</a:t>
            </a:r>
            <a:endParaRPr lang="en-US" sz="2000" dirty="0" smtClean="0">
              <a:solidFill>
                <a:srgbClr val="00FF00"/>
              </a:solidFill>
              <a:latin typeface="Helvetica" charset="0"/>
            </a:endParaRPr>
          </a:p>
          <a:p>
            <a:pPr marL="401638" indent="-401638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(3) </a:t>
            </a:r>
            <a:r>
              <a:rPr lang="en-US" sz="2000" u="sng" dirty="0" smtClean="0">
                <a:solidFill>
                  <a:schemeClr val="bg1"/>
                </a:solidFill>
                <a:latin typeface="Helvetica" charset="0"/>
              </a:rPr>
              <a:t>Mathematically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Helvetica" charset="0"/>
              </a:rPr>
              <a:t>moment tensors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describe an oriented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force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s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that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mimics the rupture physics and can provide a moment magnitude</a:t>
            </a:r>
            <a:endParaRPr lang="en-US" sz="2000" b="1" dirty="0">
              <a:solidFill>
                <a:srgbClr val="00FF00"/>
              </a:solidFill>
              <a:latin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00" y="856484"/>
            <a:ext cx="4629584" cy="3105916"/>
            <a:chOff x="4285816" y="2513410"/>
            <a:chExt cx="4629584" cy="3105916"/>
          </a:xfrm>
        </p:grpSpPr>
        <p:pic>
          <p:nvPicPr>
            <p:cNvPr id="46082" name="Picture 2" descr="4_1_01"/>
            <p:cNvPicPr>
              <a:picLocks noChangeAspect="1" noChangeArrowheads="1"/>
            </p:cNvPicPr>
            <p:nvPr/>
          </p:nvPicPr>
          <p:blipFill>
            <a:blip r:embed="rId3"/>
            <a:srcRect l="19970" t="40096" r="16982" b="9514"/>
            <a:stretch>
              <a:fillRect/>
            </a:stretch>
          </p:blipFill>
          <p:spPr bwMode="auto">
            <a:xfrm>
              <a:off x="4285816" y="2513410"/>
              <a:ext cx="4629584" cy="3105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5334000" y="4191000"/>
              <a:ext cx="1295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latin typeface="Helvetica" charset="0"/>
                </a:rPr>
                <a:t>PACIFIC</a:t>
              </a:r>
            </a:p>
          </p:txBody>
        </p:sp>
        <p:sp>
          <p:nvSpPr>
            <p:cNvPr id="46086" name="Text Box 6"/>
            <p:cNvSpPr txBox="1">
              <a:spLocks noChangeArrowheads="1"/>
            </p:cNvSpPr>
            <p:nvPr/>
          </p:nvSpPr>
          <p:spPr bwMode="auto">
            <a:xfrm>
              <a:off x="6096000" y="2743200"/>
              <a:ext cx="14478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>
                  <a:latin typeface="Helvetica" charset="0"/>
                </a:rPr>
                <a:t>NORTH AMERICA</a:t>
              </a:r>
            </a:p>
          </p:txBody>
        </p:sp>
        <p:sp>
          <p:nvSpPr>
            <p:cNvPr id="46087" name="Text Box 7"/>
            <p:cNvSpPr txBox="1">
              <a:spLocks noChangeArrowheads="1"/>
            </p:cNvSpPr>
            <p:nvPr/>
          </p:nvSpPr>
          <p:spPr bwMode="auto">
            <a:xfrm>
              <a:off x="5638800" y="5257800"/>
              <a:ext cx="3200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Helvetica" charset="0"/>
                </a:rPr>
                <a:t>San Andreas Fault, Carrizo Plain</a:t>
              </a:r>
            </a:p>
          </p:txBody>
        </p:sp>
        <p:sp>
          <p:nvSpPr>
            <p:cNvPr id="46088" name="Line 8"/>
            <p:cNvSpPr>
              <a:spLocks noChangeShapeType="1"/>
            </p:cNvSpPr>
            <p:nvPr/>
          </p:nvSpPr>
          <p:spPr bwMode="auto">
            <a:xfrm>
              <a:off x="5486400" y="3276600"/>
              <a:ext cx="6858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9" name="Line 9"/>
            <p:cNvSpPr>
              <a:spLocks noChangeShapeType="1"/>
            </p:cNvSpPr>
            <p:nvPr/>
          </p:nvSpPr>
          <p:spPr bwMode="auto">
            <a:xfrm rot="219155" flipH="1" flipV="1">
              <a:off x="5180013" y="3586163"/>
              <a:ext cx="6096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0" name="Text Box 10"/>
            <p:cNvSpPr txBox="1">
              <a:spLocks noChangeArrowheads="1"/>
            </p:cNvSpPr>
            <p:nvPr/>
          </p:nvSpPr>
          <p:spPr bwMode="auto">
            <a:xfrm>
              <a:off x="4632325" y="2762250"/>
              <a:ext cx="965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400" b="1">
                  <a:latin typeface="Helvetica" charset="0"/>
                </a:rPr>
                <a:t>36 mm/yr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0" y="209490"/>
            <a:ext cx="670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Earthquake rupture can be described in a few 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/>
          <a:srcRect t="4713" r="2991" b="8768"/>
          <a:stretch>
            <a:fillRect/>
          </a:stretch>
        </p:blipFill>
        <p:spPr bwMode="auto">
          <a:xfrm>
            <a:off x="609600" y="152400"/>
            <a:ext cx="80216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1431925" y="2438400"/>
            <a:ext cx="1311275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EXTENSION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TERCEIRA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RIFT</a:t>
            </a:r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2895600" y="2300288"/>
            <a:ext cx="1371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STRIKE-SLIP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GLORIA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TRANSFORM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5097463" y="2743200"/>
            <a:ext cx="2695575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OBLIQUE CONVERGENCE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Helvetica" charset="0"/>
              </a:rPr>
              <a:t>NORTH AFRICA</a:t>
            </a: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311525" y="339725"/>
            <a:ext cx="1238250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Helvetica" charset="0"/>
              </a:rPr>
              <a:t>EURASIA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4224338" y="3228975"/>
            <a:ext cx="728662" cy="276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Helvetica" charset="0"/>
              </a:rPr>
              <a:t>NUBIA</a:t>
            </a: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055688" y="304800"/>
            <a:ext cx="946150" cy="484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Helvetica" charset="0"/>
              </a:rPr>
              <a:t>NORTH</a:t>
            </a:r>
          </a:p>
          <a:p>
            <a:pPr algn="ctr" eaLnBrk="1" hangingPunct="1"/>
            <a:r>
              <a:rPr lang="en-US" sz="1400" b="1">
                <a:latin typeface="Helvetica" charset="0"/>
              </a:rPr>
              <a:t>AMERICA</a:t>
            </a:r>
          </a:p>
        </p:txBody>
      </p:sp>
      <p:pic>
        <p:nvPicPr>
          <p:cNvPr id="136201" name="Picture 9" descr="5_5_02"/>
          <p:cNvPicPr>
            <a:picLocks noChangeAspect="1" noChangeArrowheads="1"/>
          </p:cNvPicPr>
          <p:nvPr/>
        </p:nvPicPr>
        <p:blipFill>
          <a:blip r:embed="rId4"/>
          <a:srcRect l="6667" t="13831" r="2222" b="53403"/>
          <a:stretch>
            <a:fillRect/>
          </a:stretch>
        </p:blipFill>
        <p:spPr bwMode="auto">
          <a:xfrm>
            <a:off x="1066800" y="3886200"/>
            <a:ext cx="754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2" name="Line 10"/>
          <p:cNvSpPr>
            <a:spLocks noChangeShapeType="1"/>
          </p:cNvSpPr>
          <p:nvPr/>
        </p:nvSpPr>
        <p:spPr bwMode="auto">
          <a:xfrm>
            <a:off x="2438400" y="3352800"/>
            <a:ext cx="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3" name="Line 11"/>
          <p:cNvSpPr>
            <a:spLocks noChangeShapeType="1"/>
          </p:cNvSpPr>
          <p:nvPr/>
        </p:nvSpPr>
        <p:spPr bwMode="auto">
          <a:xfrm>
            <a:off x="3276600" y="3276600"/>
            <a:ext cx="6858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>
            <a:off x="5715000" y="3429000"/>
            <a:ext cx="2286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6858000" y="65532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charset="0"/>
              </a:rPr>
              <a:t>Argus et al., 1989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5_6_02"/>
          <p:cNvPicPr>
            <a:picLocks noChangeAspect="1" noChangeArrowheads="1"/>
          </p:cNvPicPr>
          <p:nvPr/>
        </p:nvPicPr>
        <p:blipFill>
          <a:blip r:embed="rId3"/>
          <a:srcRect l="2661" t="8176" r="6654" b="4445"/>
          <a:stretch>
            <a:fillRect/>
          </a:stretch>
        </p:blipFill>
        <p:spPr bwMode="auto">
          <a:xfrm>
            <a:off x="2133600" y="865495"/>
            <a:ext cx="5192713" cy="599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52400" y="0"/>
            <a:ext cx="8763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2F2F2"/>
                </a:solidFill>
                <a:latin typeface="Helvetica" charset="0"/>
              </a:rPr>
              <a:t>NUBIA-SOMALIA SPREADING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2F2F2"/>
                </a:solidFill>
                <a:latin typeface="Helvetica" charset="0"/>
              </a:rPr>
              <a:t>Normal fault mechanisms show extension across East African Rift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304800" y="2362200"/>
            <a:ext cx="8610600" cy="67945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utura" pitchFamily="-112" charset="0"/>
              </a:rPr>
              <a:t>Seismic Moment Tensors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4019"/>
            <a:ext cx="4800600" cy="680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3" name="Text Box 7"/>
          <p:cNvSpPr txBox="1">
            <a:spLocks noChangeArrowheads="1"/>
          </p:cNvSpPr>
          <p:nvPr/>
        </p:nvSpPr>
        <p:spPr bwMode="auto">
          <a:xfrm>
            <a:off x="304800" y="2057400"/>
            <a:ext cx="350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Seismic </a:t>
            </a:r>
            <a:r>
              <a:rPr lang="en-US" sz="2000" b="1" dirty="0">
                <a:latin typeface="Arial"/>
                <a:cs typeface="Arial"/>
              </a:rPr>
              <a:t>Moment </a:t>
            </a:r>
            <a:r>
              <a:rPr lang="en-US" sz="2000" b="1" dirty="0" smtClean="0">
                <a:latin typeface="Arial"/>
                <a:cs typeface="Arial"/>
              </a:rPr>
              <a:t>Tensor: a </a:t>
            </a:r>
            <a:r>
              <a:rPr lang="en-US" sz="2000" b="1" dirty="0">
                <a:latin typeface="Arial"/>
                <a:cs typeface="Arial"/>
              </a:rPr>
              <a:t>general mathematical description </a:t>
            </a:r>
            <a:r>
              <a:rPr lang="en-US" sz="2000" b="1" dirty="0" smtClean="0">
                <a:latin typeface="Arial"/>
                <a:cs typeface="Arial"/>
              </a:rPr>
              <a:t>of fault rupture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50534" name="Text Box 8"/>
          <p:cNvSpPr txBox="1">
            <a:spLocks noChangeArrowheads="1"/>
          </p:cNvSpPr>
          <p:nvPr/>
        </p:nvSpPr>
        <p:spPr bwMode="auto">
          <a:xfrm>
            <a:off x="381000" y="3733800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charset="0"/>
              </a:rPr>
              <a:t>It is </a:t>
            </a:r>
            <a:r>
              <a:rPr lang="en-US" dirty="0">
                <a:latin typeface="Arial" charset="0"/>
              </a:rPr>
              <a:t>a </a:t>
            </a:r>
            <a:r>
              <a:rPr lang="en-US" b="1" dirty="0">
                <a:solidFill>
                  <a:srgbClr val="DA0500"/>
                </a:solidFill>
                <a:latin typeface="Arial" charset="0"/>
              </a:rPr>
              <a:t>point source </a:t>
            </a:r>
            <a:r>
              <a:rPr lang="en-US" dirty="0">
                <a:latin typeface="Arial" charset="0"/>
              </a:rPr>
              <a:t>mathematical </a:t>
            </a:r>
            <a:r>
              <a:rPr lang="en-US" b="1" dirty="0">
                <a:solidFill>
                  <a:srgbClr val="DA0500"/>
                </a:solidFill>
                <a:latin typeface="Arial" charset="0"/>
              </a:rPr>
              <a:t>model </a:t>
            </a:r>
            <a:r>
              <a:rPr lang="en-US" dirty="0">
                <a:latin typeface="Arial" charset="0"/>
              </a:rPr>
              <a:t>of an earthquake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D9D9D9"/>
                </a:solidFill>
                <a:latin typeface="Helvetica" charset="0"/>
              </a:rPr>
              <a:t>Mathematically,</a:t>
            </a:r>
            <a:r>
              <a:rPr lang="en-US" sz="2400" b="1" dirty="0" smtClean="0">
                <a:solidFill>
                  <a:srgbClr val="D9D9D9"/>
                </a:solidFill>
                <a:latin typeface="Helvetica" charset="0"/>
              </a:rPr>
              <a:t> a simple earthquake rupture can </a:t>
            </a:r>
            <a:r>
              <a:rPr lang="en-US" sz="2400" b="1" dirty="0">
                <a:solidFill>
                  <a:srgbClr val="D9D9D9"/>
                </a:solidFill>
                <a:latin typeface="Helvetica" charset="0"/>
              </a:rPr>
              <a:t>be described by a FORCE DOUBLE COUPLE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1295400"/>
            <a:ext cx="6019800" cy="4298950"/>
            <a:chOff x="1524000" y="1295400"/>
            <a:chExt cx="6019800" cy="4298950"/>
          </a:xfrm>
        </p:grpSpPr>
        <p:pic>
          <p:nvPicPr>
            <p:cNvPr id="113666" name="Picture 2" descr="4_2_05"/>
            <p:cNvPicPr>
              <a:picLocks noChangeAspect="1" noChangeArrowheads="1"/>
            </p:cNvPicPr>
            <p:nvPr/>
          </p:nvPicPr>
          <p:blipFill>
            <a:blip r:embed="rId3"/>
            <a:srcRect t="5470"/>
            <a:stretch>
              <a:fillRect/>
            </a:stretch>
          </p:blipFill>
          <p:spPr bwMode="auto">
            <a:xfrm>
              <a:off x="1524000" y="1295400"/>
              <a:ext cx="6019800" cy="429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69" name="Text Box 5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295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latin typeface="Arial" charset="0"/>
                </a:rPr>
                <a:t>Pearce, 1977</a:t>
              </a:r>
            </a:p>
          </p:txBody>
        </p:sp>
      </p:grp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1447800" y="5706070"/>
            <a:ext cx="640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D9D9D9"/>
                </a:solidFill>
                <a:latin typeface="Arial" charset="0"/>
              </a:rPr>
              <a:t>One couple is oriented in the slip direction with forces on opposite sides of the fault </a:t>
            </a:r>
            <a:r>
              <a:rPr lang="en-US" sz="1800" dirty="0" smtClean="0">
                <a:solidFill>
                  <a:srgbClr val="D9D9D9"/>
                </a:solidFill>
                <a:latin typeface="Arial" charset="0"/>
              </a:rPr>
              <a:t>plane</a:t>
            </a:r>
            <a:r>
              <a:rPr lang="en-US" sz="1800" dirty="0">
                <a:solidFill>
                  <a:srgbClr val="D9D9D9"/>
                </a:solidFill>
                <a:latin typeface="Arial" charset="0"/>
              </a:rPr>
              <a:t>.</a:t>
            </a:r>
            <a:endParaRPr lang="en-US" sz="1800" dirty="0" smtClean="0">
              <a:solidFill>
                <a:srgbClr val="D9D9D9"/>
              </a:solidFill>
              <a:latin typeface="Arial" charset="0"/>
            </a:endParaRPr>
          </a:p>
          <a:p>
            <a:r>
              <a:rPr lang="en-US" sz="1800" dirty="0" smtClean="0">
                <a:solidFill>
                  <a:srgbClr val="D9D9D9"/>
                </a:solidFill>
                <a:latin typeface="Arial" charset="0"/>
              </a:rPr>
              <a:t>The other is oriented on </a:t>
            </a:r>
            <a:r>
              <a:rPr lang="en-US" sz="1800" dirty="0">
                <a:solidFill>
                  <a:srgbClr val="D9D9D9"/>
                </a:solidFill>
                <a:latin typeface="Arial" charset="0"/>
              </a:rPr>
              <a:t>opposite sides of the auxiliary plane.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295400"/>
            <a:ext cx="5879520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Text Box 1028"/>
          <p:cNvSpPr txBox="1">
            <a:spLocks noChangeArrowheads="1"/>
          </p:cNvSpPr>
          <p:nvPr/>
        </p:nvSpPr>
        <p:spPr bwMode="auto">
          <a:xfrm>
            <a:off x="457200" y="76200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We can generalize the double-couple idea to nine possible force couples.</a:t>
            </a:r>
          </a:p>
          <a:p>
            <a:pPr algn="ctr"/>
            <a:endParaRPr lang="en-US" sz="1800" b="1" dirty="0" smtClean="0">
              <a:latin typeface="Arial"/>
              <a:cs typeface="Arial"/>
            </a:endParaRPr>
          </a:p>
          <a:p>
            <a:pPr algn="ctr"/>
            <a:r>
              <a:rPr lang="en-US" sz="1800" b="1" dirty="0" smtClean="0">
                <a:latin typeface="Arial"/>
                <a:cs typeface="Arial"/>
              </a:rPr>
              <a:t>These make </a:t>
            </a:r>
            <a:r>
              <a:rPr lang="en-US" sz="1800" b="1" dirty="0">
                <a:latin typeface="Arial"/>
                <a:cs typeface="Arial"/>
              </a:rPr>
              <a:t>up the </a:t>
            </a:r>
            <a:r>
              <a:rPr lang="en-US" sz="1800" b="1" dirty="0" smtClean="0">
                <a:latin typeface="Arial"/>
                <a:cs typeface="Arial"/>
              </a:rPr>
              <a:t>components of </a:t>
            </a:r>
            <a:r>
              <a:rPr lang="en-US" sz="1800" b="1" dirty="0">
                <a:latin typeface="Arial"/>
                <a:cs typeface="Arial"/>
              </a:rPr>
              <a:t>the seismic moment tensor</a:t>
            </a:r>
          </a:p>
        </p:txBody>
      </p:sp>
      <p:sp>
        <p:nvSpPr>
          <p:cNvPr id="152581" name="Line 1031"/>
          <p:cNvSpPr>
            <a:spLocks noChangeShapeType="1"/>
          </p:cNvSpPr>
          <p:nvPr/>
        </p:nvSpPr>
        <p:spPr bwMode="auto">
          <a:xfrm>
            <a:off x="5867400" y="1219200"/>
            <a:ext cx="0" cy="541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2" name="Rectangle 1032"/>
          <p:cNvSpPr>
            <a:spLocks noChangeArrowheads="1"/>
          </p:cNvSpPr>
          <p:nvPr/>
        </p:nvSpPr>
        <p:spPr bwMode="auto">
          <a:xfrm>
            <a:off x="6019800" y="1600200"/>
            <a:ext cx="304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The nine</a:t>
            </a:r>
            <a:r>
              <a:rPr lang="en-US" dirty="0" smtClean="0">
                <a:latin typeface="Arial"/>
                <a:cs typeface="Arial"/>
              </a:rPr>
              <a:t> force-couple </a:t>
            </a:r>
            <a:r>
              <a:rPr lang="en-US" dirty="0">
                <a:latin typeface="Arial"/>
                <a:cs typeface="Arial"/>
              </a:rPr>
              <a:t>values (“strengths”) can be written into a 3x3 matrix called the Moment Tensor.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324600" y="2819400"/>
            <a:ext cx="2221058" cy="1200329"/>
            <a:chOff x="6516687" y="4895671"/>
            <a:chExt cx="2221058" cy="1200329"/>
          </a:xfrm>
        </p:grpSpPr>
        <p:sp>
          <p:nvSpPr>
            <p:cNvPr id="152584" name="Rectangle 1034"/>
            <p:cNvSpPr>
              <a:spLocks noChangeArrowheads="1"/>
            </p:cNvSpPr>
            <p:nvPr/>
          </p:nvSpPr>
          <p:spPr bwMode="auto">
            <a:xfrm>
              <a:off x="6516687" y="5189537"/>
              <a:ext cx="197006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urier" charset="0"/>
                </a:rPr>
                <a:t> </a:t>
              </a:r>
              <a:r>
                <a:rPr lang="en-US" dirty="0" smtClean="0">
                  <a:latin typeface="Courier" charset="0"/>
                </a:rPr>
                <a:t>    </a:t>
              </a:r>
              <a:r>
                <a:rPr lang="en-US" dirty="0" err="1" smtClean="0">
                  <a:latin typeface="Courier" charset="0"/>
                </a:rPr>
                <a:t>M</a:t>
              </a:r>
              <a:r>
                <a:rPr lang="en-US" sz="1200" dirty="0" err="1" smtClean="0">
                  <a:latin typeface="Courier" charset="0"/>
                </a:rPr>
                <a:t>xx</a:t>
              </a:r>
              <a:r>
                <a:rPr lang="en-US" dirty="0" smtClean="0">
                  <a:latin typeface="Courier" charset="0"/>
                </a:rPr>
                <a:t> </a:t>
              </a:r>
              <a:r>
                <a:rPr lang="en-US" dirty="0" err="1">
                  <a:latin typeface="Courier" charset="0"/>
                </a:rPr>
                <a:t>M</a:t>
              </a:r>
              <a:r>
                <a:rPr lang="en-US" sz="1200" dirty="0" err="1">
                  <a:latin typeface="Courier" charset="0"/>
                </a:rPr>
                <a:t>xy</a:t>
              </a:r>
              <a:r>
                <a:rPr lang="en-US" dirty="0">
                  <a:latin typeface="Courier" charset="0"/>
                </a:rPr>
                <a:t> </a:t>
              </a:r>
              <a:r>
                <a:rPr lang="en-US" dirty="0" err="1" smtClean="0">
                  <a:latin typeface="Courier" charset="0"/>
                </a:rPr>
                <a:t>M</a:t>
              </a:r>
              <a:r>
                <a:rPr lang="en-US" sz="1200" dirty="0" err="1" smtClean="0">
                  <a:latin typeface="Courier" charset="0"/>
                </a:rPr>
                <a:t>xz</a:t>
              </a:r>
              <a:endParaRPr lang="en-US" dirty="0" smtClean="0">
                <a:latin typeface="Courier" charset="0"/>
              </a:endParaRPr>
            </a:p>
            <a:p>
              <a:r>
                <a:rPr lang="en-US" dirty="0">
                  <a:latin typeface="Courier" charset="0"/>
                </a:rPr>
                <a:t>M </a:t>
              </a:r>
              <a:r>
                <a:rPr lang="en-US" dirty="0" smtClean="0">
                  <a:latin typeface="Courier" charset="0"/>
                </a:rPr>
                <a:t>=  </a:t>
              </a:r>
              <a:r>
                <a:rPr lang="en-US" dirty="0" err="1" smtClean="0">
                  <a:latin typeface="Courier" charset="0"/>
                </a:rPr>
                <a:t>M</a:t>
              </a:r>
              <a:r>
                <a:rPr lang="en-US" sz="1200" dirty="0" err="1" smtClean="0">
                  <a:latin typeface="Courier" charset="0"/>
                </a:rPr>
                <a:t>yx</a:t>
              </a:r>
              <a:r>
                <a:rPr lang="en-US" dirty="0" smtClean="0">
                  <a:latin typeface="Courier" charset="0"/>
                </a:rPr>
                <a:t> </a:t>
              </a:r>
              <a:r>
                <a:rPr lang="en-US" dirty="0" err="1">
                  <a:latin typeface="Courier" charset="0"/>
                </a:rPr>
                <a:t>M</a:t>
              </a:r>
              <a:r>
                <a:rPr lang="en-US" sz="1200" dirty="0" err="1">
                  <a:latin typeface="Courier" charset="0"/>
                </a:rPr>
                <a:t>yy</a:t>
              </a:r>
              <a:r>
                <a:rPr lang="en-US" dirty="0">
                  <a:latin typeface="Courier" charset="0"/>
                </a:rPr>
                <a:t> </a:t>
              </a:r>
              <a:r>
                <a:rPr lang="en-US" dirty="0" err="1" smtClean="0">
                  <a:latin typeface="Courier" charset="0"/>
                </a:rPr>
                <a:t>M</a:t>
              </a:r>
              <a:r>
                <a:rPr lang="en-US" sz="1200" dirty="0" err="1" smtClean="0">
                  <a:latin typeface="Courier" charset="0"/>
                </a:rPr>
                <a:t>yz</a:t>
              </a:r>
              <a:endParaRPr lang="en-US" dirty="0" smtClean="0">
                <a:latin typeface="Courier" charset="0"/>
              </a:endParaRPr>
            </a:p>
            <a:p>
              <a:r>
                <a:rPr lang="en-US" dirty="0">
                  <a:latin typeface="Courier" charset="0"/>
                </a:rPr>
                <a:t>  </a:t>
              </a:r>
              <a:r>
                <a:rPr lang="en-US" dirty="0" smtClean="0">
                  <a:latin typeface="Courier" charset="0"/>
                </a:rPr>
                <a:t>   </a:t>
              </a:r>
              <a:r>
                <a:rPr lang="en-US" dirty="0" err="1" smtClean="0">
                  <a:latin typeface="Courier" charset="0"/>
                </a:rPr>
                <a:t>M</a:t>
              </a:r>
              <a:r>
                <a:rPr lang="en-US" sz="1200" dirty="0" err="1" smtClean="0">
                  <a:latin typeface="Courier" charset="0"/>
                </a:rPr>
                <a:t>zx</a:t>
              </a:r>
              <a:r>
                <a:rPr lang="en-US" dirty="0" smtClean="0">
                  <a:latin typeface="Courier" charset="0"/>
                </a:rPr>
                <a:t> </a:t>
              </a:r>
              <a:r>
                <a:rPr lang="en-US" dirty="0" err="1">
                  <a:latin typeface="Courier" charset="0"/>
                </a:rPr>
                <a:t>M</a:t>
              </a:r>
              <a:r>
                <a:rPr lang="en-US" sz="1200" dirty="0" err="1">
                  <a:latin typeface="Courier" charset="0"/>
                </a:rPr>
                <a:t>zy</a:t>
              </a:r>
              <a:r>
                <a:rPr lang="en-US" dirty="0">
                  <a:latin typeface="Courier" charset="0"/>
                </a:rPr>
                <a:t> </a:t>
              </a:r>
              <a:r>
                <a:rPr lang="en-US" dirty="0" err="1" smtClean="0">
                  <a:latin typeface="Courier" charset="0"/>
                </a:rPr>
                <a:t>M</a:t>
              </a:r>
              <a:r>
                <a:rPr lang="en-US" sz="1200" dirty="0" err="1" smtClean="0">
                  <a:latin typeface="Courier" charset="0"/>
                </a:rPr>
                <a:t>zz</a:t>
              </a:r>
              <a:endParaRPr lang="en-US" dirty="0">
                <a:latin typeface="Courier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34200" y="4895671"/>
              <a:ext cx="4921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latin typeface="+mn-lt"/>
                  <a:cs typeface="Arial"/>
                </a:rPr>
                <a:t>[</a:t>
              </a:r>
              <a:endParaRPr lang="en-US" sz="7200" dirty="0">
                <a:latin typeface="+mn-lt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45603" y="4895671"/>
              <a:ext cx="4921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latin typeface="+mn-lt"/>
                  <a:cs typeface="Arial"/>
                </a:rPr>
                <a:t>]</a:t>
              </a:r>
              <a:endParaRPr lang="en-US" sz="7200" dirty="0">
                <a:latin typeface="+mn-lt"/>
                <a:cs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19800" y="4713982"/>
            <a:ext cx="3026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xyz-basis is geographically fixed, combinations of the couples are then used to describe a source of any orientation.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ChangeArrowheads="1"/>
          </p:cNvSpPr>
          <p:nvPr/>
        </p:nvSpPr>
        <p:spPr bwMode="auto">
          <a:xfrm>
            <a:off x="381000" y="1676400"/>
            <a:ext cx="8534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Courier" charset="0"/>
              </a:rPr>
              <a:t>Mxx</a:t>
            </a:r>
            <a:r>
              <a:rPr lang="en-US" sz="2000" dirty="0">
                <a:latin typeface="Courier" charset="0"/>
              </a:rPr>
              <a:t> =       −Mo(sinδcosλsin2φ + sin2δsinλsin 2φ)</a:t>
            </a:r>
          </a:p>
          <a:p>
            <a:r>
              <a:rPr lang="en-US" sz="2000" dirty="0" err="1">
                <a:latin typeface="Courier" charset="0"/>
              </a:rPr>
              <a:t>Mxy</a:t>
            </a:r>
            <a:r>
              <a:rPr lang="en-US" sz="2000" dirty="0">
                <a:latin typeface="Courier" charset="0"/>
              </a:rPr>
              <a:t> = </a:t>
            </a:r>
            <a:r>
              <a:rPr lang="en-US" sz="2000" dirty="0" err="1">
                <a:latin typeface="Courier" charset="0"/>
              </a:rPr>
              <a:t>Myx</a:t>
            </a:r>
            <a:r>
              <a:rPr lang="en-US" sz="2000" dirty="0">
                <a:latin typeface="Courier" charset="0"/>
              </a:rPr>
              <a:t> = Mo(sinδcosλcos2φ + sin2δsinλsinφcosφ)</a:t>
            </a:r>
          </a:p>
          <a:p>
            <a:r>
              <a:rPr lang="en-US" sz="2000" dirty="0" err="1">
                <a:latin typeface="Courier" charset="0"/>
              </a:rPr>
              <a:t>Myy</a:t>
            </a:r>
            <a:r>
              <a:rPr lang="en-US" sz="2000" dirty="0">
                <a:latin typeface="Courier" charset="0"/>
              </a:rPr>
              <a:t> =        Mo(sinδcosλsin2φ − sin2δsinλcos2φ)</a:t>
            </a:r>
          </a:p>
          <a:p>
            <a:r>
              <a:rPr lang="en-US" sz="2000" dirty="0" err="1">
                <a:latin typeface="Courier" charset="0"/>
              </a:rPr>
              <a:t>Mxz</a:t>
            </a:r>
            <a:r>
              <a:rPr lang="en-US" sz="2000" dirty="0">
                <a:latin typeface="Courier" charset="0"/>
              </a:rPr>
              <a:t> = </a:t>
            </a:r>
            <a:r>
              <a:rPr lang="en-US" sz="2000" dirty="0" err="1">
                <a:latin typeface="Courier" charset="0"/>
              </a:rPr>
              <a:t>Mzx</a:t>
            </a:r>
            <a:r>
              <a:rPr lang="en-US" sz="2000" dirty="0">
                <a:latin typeface="Courier" charset="0"/>
              </a:rPr>
              <a:t> = −</a:t>
            </a:r>
            <a:r>
              <a:rPr lang="en-US" sz="2000" dirty="0" err="1">
                <a:latin typeface="Courier" charset="0"/>
              </a:rPr>
              <a:t>Mo(cosδcosλcosφ</a:t>
            </a:r>
            <a:r>
              <a:rPr lang="en-US" sz="2000" dirty="0">
                <a:latin typeface="Courier" charset="0"/>
              </a:rPr>
              <a:t>  + cos2δsinλsinφ)</a:t>
            </a:r>
          </a:p>
          <a:p>
            <a:r>
              <a:rPr lang="en-US" sz="2000" dirty="0" err="1">
                <a:latin typeface="Courier" charset="0"/>
              </a:rPr>
              <a:t>Myz</a:t>
            </a:r>
            <a:r>
              <a:rPr lang="en-US" sz="2000" dirty="0">
                <a:latin typeface="Courier" charset="0"/>
              </a:rPr>
              <a:t> = </a:t>
            </a:r>
            <a:r>
              <a:rPr lang="en-US" sz="2000" dirty="0" err="1">
                <a:latin typeface="Courier" charset="0"/>
              </a:rPr>
              <a:t>Mzy</a:t>
            </a:r>
            <a:r>
              <a:rPr lang="en-US" sz="2000" dirty="0">
                <a:latin typeface="Courier" charset="0"/>
              </a:rPr>
              <a:t> = −</a:t>
            </a:r>
            <a:r>
              <a:rPr lang="en-US" sz="2000" dirty="0" err="1">
                <a:latin typeface="Courier" charset="0"/>
              </a:rPr>
              <a:t>Mo(cosδcosλsinφ</a:t>
            </a:r>
            <a:r>
              <a:rPr lang="en-US" sz="2000" dirty="0">
                <a:latin typeface="Courier" charset="0"/>
              </a:rPr>
              <a:t>  − cos2δsinλcosφ)</a:t>
            </a:r>
          </a:p>
          <a:p>
            <a:r>
              <a:rPr lang="en-US" sz="2000" dirty="0" err="1">
                <a:latin typeface="Courier" charset="0"/>
              </a:rPr>
              <a:t>Mzz</a:t>
            </a:r>
            <a:r>
              <a:rPr lang="en-US" sz="2000" dirty="0">
                <a:latin typeface="Courier" charset="0"/>
              </a:rPr>
              <a:t> =        Mo(sin2δsinλ)</a:t>
            </a:r>
          </a:p>
        </p:txBody>
      </p:sp>
      <p:sp>
        <p:nvSpPr>
          <p:cNvPr id="155651" name="Rectangle 4"/>
          <p:cNvSpPr>
            <a:spLocks noChangeArrowheads="1"/>
          </p:cNvSpPr>
          <p:nvPr/>
        </p:nvSpPr>
        <p:spPr bwMode="auto">
          <a:xfrm>
            <a:off x="381000" y="304800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Arial Bold"/>
                <a:cs typeface="Arial Bold"/>
              </a:rPr>
              <a:t>Given the Strike Dip and Rake (or Slip) of a double-couple Earthquake, the Moment Tensor can be determined:</a:t>
            </a:r>
          </a:p>
        </p:txBody>
      </p:sp>
      <p:sp>
        <p:nvSpPr>
          <p:cNvPr id="155652" name="Rectangle 5"/>
          <p:cNvSpPr>
            <a:spLocks noChangeArrowheads="1"/>
          </p:cNvSpPr>
          <p:nvPr/>
        </p:nvSpPr>
        <p:spPr bwMode="auto">
          <a:xfrm>
            <a:off x="3429000" y="4191000"/>
            <a:ext cx="22163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Courier" charset="0"/>
              </a:rPr>
              <a:t>Φ</a:t>
            </a:r>
            <a:r>
              <a:rPr lang="en-US" sz="2400" dirty="0">
                <a:latin typeface="Courier" charset="0"/>
              </a:rPr>
              <a:t> = strike</a:t>
            </a:r>
          </a:p>
          <a:p>
            <a:r>
              <a:rPr lang="en-US" sz="2400" dirty="0" err="1">
                <a:latin typeface="Courier" charset="0"/>
              </a:rPr>
              <a:t>δ</a:t>
            </a:r>
            <a:r>
              <a:rPr lang="en-US" sz="2400" dirty="0">
                <a:latin typeface="Courier" charset="0"/>
              </a:rPr>
              <a:t> = dip</a:t>
            </a:r>
          </a:p>
          <a:p>
            <a:r>
              <a:rPr lang="en-US" sz="2400" dirty="0" err="1">
                <a:latin typeface="Courier" charset="0"/>
              </a:rPr>
              <a:t>λ</a:t>
            </a:r>
            <a:r>
              <a:rPr lang="en-US" sz="2400" dirty="0">
                <a:latin typeface="Courier" charset="0"/>
              </a:rPr>
              <a:t> = </a:t>
            </a:r>
            <a:r>
              <a:rPr lang="en-US" sz="2400" dirty="0" smtClean="0">
                <a:latin typeface="Courier" charset="0"/>
              </a:rPr>
              <a:t>rake</a:t>
            </a:r>
          </a:p>
          <a:p>
            <a:r>
              <a:rPr lang="en-US" sz="2400" dirty="0">
                <a:latin typeface="Courier" charset="0"/>
              </a:rPr>
              <a:t>Mo = moment</a:t>
            </a:r>
          </a:p>
        </p:txBody>
      </p:sp>
      <p:sp>
        <p:nvSpPr>
          <p:cNvPr id="155653" name="TextBox 4"/>
          <p:cNvSpPr txBox="1">
            <a:spLocks noChangeArrowheads="1"/>
          </p:cNvSpPr>
          <p:nvPr/>
        </p:nvSpPr>
        <p:spPr bwMode="auto">
          <a:xfrm>
            <a:off x="1219200" y="6059269"/>
            <a:ext cx="6523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 Bold"/>
                <a:cs typeface="Arial Bold"/>
              </a:rPr>
              <a:t>Note: Moment tensors can describe earthquake rupture that is</a:t>
            </a:r>
          </a:p>
          <a:p>
            <a:r>
              <a:rPr lang="en-US" sz="1800" dirty="0">
                <a:latin typeface="Arial Bold"/>
                <a:cs typeface="Arial Bold"/>
              </a:rPr>
              <a:t>more complicated than the simple focal mechanism approach</a:t>
            </a:r>
          </a:p>
        </p:txBody>
      </p:sp>
      <p:cxnSp>
        <p:nvCxnSpPr>
          <p:cNvPr id="155654" name="Straight Connector 6"/>
          <p:cNvCxnSpPr>
            <a:cxnSpLocks noChangeShapeType="1"/>
          </p:cNvCxnSpPr>
          <p:nvPr/>
        </p:nvCxnSpPr>
        <p:spPr bwMode="auto">
          <a:xfrm>
            <a:off x="533400" y="6018213"/>
            <a:ext cx="8153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/>
          <a:srcRect l="3125" t="3140" r="3125" b="3140"/>
          <a:stretch>
            <a:fillRect/>
          </a:stretch>
        </p:blipFill>
        <p:spPr bwMode="auto">
          <a:xfrm>
            <a:off x="1172519" y="152400"/>
            <a:ext cx="6676081" cy="664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838200" y="6858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dirty="0">
                <a:solidFill>
                  <a:schemeClr val="tx2"/>
                </a:solidFill>
                <a:latin typeface="Arial Black"/>
                <a:cs typeface="Arial Black"/>
              </a:rPr>
              <a:t>Icelandic Volcano Dynamics</a:t>
            </a:r>
            <a:br>
              <a:rPr lang="en-US" sz="2000" dirty="0">
                <a:solidFill>
                  <a:schemeClr val="tx2"/>
                </a:solidFill>
                <a:latin typeface="Arial Black"/>
                <a:cs typeface="Arial Black"/>
              </a:rPr>
            </a:br>
            <a:r>
              <a:rPr lang="en-US" sz="2000" dirty="0">
                <a:solidFill>
                  <a:schemeClr val="tx2"/>
                </a:solidFill>
                <a:latin typeface="Arial Black"/>
                <a:cs typeface="Arial Black"/>
              </a:rPr>
              <a:t>(sub-glacial)</a:t>
            </a:r>
            <a:endParaRPr lang="en-US" sz="2800" dirty="0">
              <a:solidFill>
                <a:schemeClr val="tx2"/>
              </a:solidFill>
              <a:latin typeface="Arial Black"/>
              <a:cs typeface="Arial Black"/>
            </a:endParaRP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0"/>
            <a:ext cx="86661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6019800" y="1066800"/>
            <a:ext cx="2971800" cy="533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6172200" y="2590800"/>
            <a:ext cx="274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Bold"/>
                <a:cs typeface="Arial Bold"/>
              </a:rPr>
              <a:t>What type of source would give rise to this closely spaced (in time and space) set of focal mechanisms?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0"/>
            <a:ext cx="86661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Rectangle 1028"/>
          <p:cNvSpPr>
            <a:spLocks noChangeArrowheads="1"/>
          </p:cNvSpPr>
          <p:nvPr/>
        </p:nvSpPr>
        <p:spPr bwMode="auto">
          <a:xfrm>
            <a:off x="838200" y="6858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dirty="0">
                <a:solidFill>
                  <a:schemeClr val="tx2"/>
                </a:solidFill>
                <a:latin typeface="Arial Black"/>
                <a:cs typeface="Arial Black"/>
              </a:rPr>
              <a:t>Icelandic Volcano Dynamics</a:t>
            </a:r>
            <a:br>
              <a:rPr lang="en-US" sz="2000" dirty="0">
                <a:solidFill>
                  <a:schemeClr val="tx2"/>
                </a:solidFill>
                <a:latin typeface="Arial Black"/>
                <a:cs typeface="Arial Black"/>
              </a:rPr>
            </a:br>
            <a:r>
              <a:rPr lang="en-US" sz="2000" dirty="0">
                <a:solidFill>
                  <a:schemeClr val="tx2"/>
                </a:solidFill>
                <a:latin typeface="Arial Black"/>
                <a:cs typeface="Arial Black"/>
              </a:rPr>
              <a:t>(sub-glacial)</a:t>
            </a:r>
            <a:endParaRPr lang="en-US" sz="2800" dirty="0">
              <a:solidFill>
                <a:schemeClr val="tx2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4_2_02"/>
          <p:cNvPicPr>
            <a:picLocks noChangeAspect="1" noChangeArrowheads="1"/>
          </p:cNvPicPr>
          <p:nvPr/>
        </p:nvPicPr>
        <p:blipFill>
          <a:blip r:embed="rId3"/>
          <a:srcRect t="8272"/>
          <a:stretch>
            <a:fillRect/>
          </a:stretch>
        </p:blipFill>
        <p:spPr bwMode="auto">
          <a:xfrm>
            <a:off x="990600" y="1524000"/>
            <a:ext cx="73152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8153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Fault Geometry Represented Geometrically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Three angles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: strike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" charset="0"/>
                <a:sym typeface="Symbol" charset="2"/>
              </a:rPr>
              <a:t>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, dip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" charset="0"/>
                <a:sym typeface="Symbol" charset="2"/>
              </a:rPr>
              <a:t>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, slip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" charset="0"/>
                <a:sym typeface="Symbol" charset="2"/>
              </a:rPr>
              <a:t>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charset="0"/>
                <a:sym typeface="Symbol" charset="2"/>
              </a:rPr>
              <a:t>,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or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Two orthogonal vectors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: fault normal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 and slip vector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" charset="0"/>
              </a:rPr>
              <a:t>d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09600" y="5867400"/>
            <a:ext cx="800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srgbClr val="D9D9D9"/>
                </a:solidFill>
                <a:latin typeface="Helvetica" charset="0"/>
              </a:rPr>
              <a:t>Treating the </a:t>
            </a:r>
            <a:r>
              <a:rPr lang="en-US" sz="1800" dirty="0">
                <a:solidFill>
                  <a:srgbClr val="D9D9D9"/>
                </a:solidFill>
                <a:latin typeface="Helvetica" charset="0"/>
              </a:rPr>
              <a:t>fault as rectangular, the dimension along strike is the fault length and dimension in the dip direction is the fault width.</a:t>
            </a:r>
            <a:endParaRPr lang="en-US" sz="1800" b="1" dirty="0">
              <a:solidFill>
                <a:srgbClr val="D9D9D9"/>
              </a:solidFill>
              <a:latin typeface="Helvetica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867400" y="53340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Kanamori and Cipar, 1974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033" descr="3d-Wave_Focusing"/>
          <p:cNvPicPr>
            <a:picLocks noChangeAspect="1" noChangeArrowheads="1"/>
          </p:cNvPicPr>
          <p:nvPr/>
        </p:nvPicPr>
        <p:blipFill>
          <a:blip r:embed="rId2"/>
          <a:srcRect l="6818" t="30588" r="50000" b="15294"/>
          <a:stretch>
            <a:fillRect/>
          </a:stretch>
        </p:blipFill>
        <p:spPr bwMode="auto">
          <a:xfrm>
            <a:off x="1890882" y="1295400"/>
            <a:ext cx="527191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8" name="Rectangle 1036"/>
          <p:cNvSpPr>
            <a:spLocks noChangeArrowheads="1"/>
          </p:cNvSpPr>
          <p:nvPr/>
        </p:nvSpPr>
        <p:spPr bwMode="auto">
          <a:xfrm>
            <a:off x="1066800" y="228600"/>
            <a:ext cx="67818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Moment Tensors are used as the source term</a:t>
            </a:r>
          </a:p>
          <a:p>
            <a:pPr algn="ctr"/>
            <a:r>
              <a:rPr lang="en-US" sz="2000" dirty="0">
                <a:latin typeface="Arial Black"/>
                <a:cs typeface="Arial Black"/>
              </a:rPr>
              <a:t> in numerical simulations of seismic waves.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2895600"/>
            <a:ext cx="87630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Global CMT Project involves four main activities</a:t>
            </a:r>
            <a:r>
              <a:rPr lang="en-US" sz="1800" dirty="0" smtClean="0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 smtClean="0">
              <a:solidFill>
                <a:srgbClr val="000065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1.Systematic determination, with a three-to-four-month delay, of moment tensors for earthquakes with M&gt;5 globally, and accumulation of the results in the CMT catalog.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2.Rapid determination of moment tensors for earthquakes with M&gt;5.5 globally and quick dissemination of results ("quick </a:t>
            </a:r>
            <a:r>
              <a:rPr lang="en-US" sz="1800" dirty="0" err="1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CMTs</a:t>
            </a:r>
            <a:r>
              <a:rPr lang="en-US" sz="1800" dirty="0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").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3.Curation of the CMT catalog, which contains more than 25,000 moment tensors for earthquakes since 1976.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6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4.Development and implementation of improved methods for the quantification of earthquake source characteristics on a global scale.</a:t>
            </a:r>
          </a:p>
        </p:txBody>
      </p:sp>
      <p:pic>
        <p:nvPicPr>
          <p:cNvPr id="1628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57200"/>
            <a:ext cx="4114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0" name="Rectangle 7"/>
          <p:cNvSpPr>
            <a:spLocks noChangeArrowheads="1"/>
          </p:cNvSpPr>
          <p:nvPr/>
        </p:nvSpPr>
        <p:spPr bwMode="auto">
          <a:xfrm>
            <a:off x="304800" y="381000"/>
            <a:ext cx="4365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Times" charset="0"/>
              </a:rPr>
              <a:t>Global Moment Tensor Web Page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Times" charset="0"/>
                <a:hlinkClick r:id="rId4"/>
              </a:rPr>
              <a:t>http://www.globalcmt.org/</a:t>
            </a:r>
            <a:endParaRPr lang="en-US" sz="2400" dirty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Arial" charset="0"/>
              </a:rPr>
              <a:t>ACTUAL EARTHQUAKE FAULT GEOMETRIES CAN BE MUCH MORE COMPLICATED THAN A RECTANGLE</a:t>
            </a:r>
            <a:endParaRPr lang="en-US" sz="2400" b="1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743200" y="6248400"/>
            <a:ext cx="533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Helvetica" charset="0"/>
              </a:rPr>
              <a:t>1992 Landers, California Mw 7.3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6781800" y="62484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SCEC  Website</a:t>
            </a:r>
          </a:p>
        </p:txBody>
      </p:sp>
      <p:pic>
        <p:nvPicPr>
          <p:cNvPr id="164869" name="Picture 5" descr="/Users/RD/WORK/Courses/GG650_2011F/INTRO/lanmap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8000" y="1016000"/>
            <a:ext cx="8128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4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8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486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Text Box 5"/>
          <p:cNvSpPr txBox="1">
            <a:spLocks noChangeArrowheads="1"/>
          </p:cNvSpPr>
          <p:nvPr/>
        </p:nvSpPr>
        <p:spPr bwMode="auto">
          <a:xfrm>
            <a:off x="2743200" y="5943600"/>
            <a:ext cx="533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Helvetica" charset="0"/>
              </a:rPr>
              <a:t>1992 Landers, California Mw 7.3</a:t>
            </a:r>
          </a:p>
        </p:txBody>
      </p:sp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6781800" y="59436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SCEC  Website</a:t>
            </a:r>
          </a:p>
        </p:txBody>
      </p:sp>
      <p:pic>
        <p:nvPicPr>
          <p:cNvPr id="166917" name="Picture 5" descr="/Users/RD/WORK/Courses/GG650_2011F/INTRO/lander_erupt_model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447800"/>
            <a:ext cx="71247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6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6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91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691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Arial" charset="0"/>
              </a:rPr>
              <a:t>ACTUAL EARTHQUAKE FAULT GEOMETRIES CAN BE MUCH MORE COMPLICATED THAN A RECTANGLE</a:t>
            </a:r>
            <a:endParaRPr lang="en-US" sz="2400" b="1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68963" name="Text Box 4"/>
          <p:cNvSpPr txBox="1">
            <a:spLocks noChangeArrowheads="1"/>
          </p:cNvSpPr>
          <p:nvPr/>
        </p:nvSpPr>
        <p:spPr bwMode="auto">
          <a:xfrm>
            <a:off x="2743200" y="6216650"/>
            <a:ext cx="533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Helvetica" charset="0"/>
              </a:rPr>
              <a:t>1992 Landers, California Mw 7.3</a:t>
            </a:r>
          </a:p>
        </p:txBody>
      </p:sp>
      <p:sp>
        <p:nvSpPr>
          <p:cNvPr id="168964" name="Text Box 5"/>
          <p:cNvSpPr txBox="1">
            <a:spLocks noChangeArrowheads="1"/>
          </p:cNvSpPr>
          <p:nvPr/>
        </p:nvSpPr>
        <p:spPr bwMode="auto">
          <a:xfrm>
            <a:off x="6781800" y="62484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SCEC  Website</a:t>
            </a:r>
          </a:p>
        </p:txBody>
      </p:sp>
      <p:pic>
        <p:nvPicPr>
          <p:cNvPr id="168965" name="Picture 5" descr="/Users/RD/WORK/Courses/GG650_2011F/INTRO/landersrup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2600" y="1168400"/>
            <a:ext cx="8128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8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8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6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896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51F11"/>
            </a:gs>
            <a:gs pos="100000">
              <a:srgbClr val="9643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4_6_01"/>
          <p:cNvPicPr>
            <a:picLocks noChangeAspect="1" noChangeArrowheads="1"/>
          </p:cNvPicPr>
          <p:nvPr/>
        </p:nvPicPr>
        <p:blipFill>
          <a:blip r:embed="rId3"/>
          <a:srcRect l="28371" t="4445" b="67778"/>
          <a:stretch>
            <a:fillRect/>
          </a:stretch>
        </p:blipFill>
        <p:spPr bwMode="auto">
          <a:xfrm>
            <a:off x="3962400" y="1406525"/>
            <a:ext cx="49022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Helvetica" charset="0"/>
              </a:rPr>
              <a:t>EARTHQUAKE MAGNITUDE</a:t>
            </a:r>
            <a:endParaRPr lang="en-US" sz="2000" b="1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914400" y="3581400"/>
            <a:ext cx="777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400" b="1">
              <a:latin typeface="Helvetica" charset="0"/>
            </a:endParaRPr>
          </a:p>
        </p:txBody>
      </p:sp>
      <p:pic>
        <p:nvPicPr>
          <p:cNvPr id="78853" name="Picture 5" descr="6a1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838575"/>
            <a:ext cx="4876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28600" y="838200"/>
            <a:ext cx="37338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FF00"/>
                </a:solidFill>
                <a:latin typeface="Helvetica" charset="0"/>
              </a:rPr>
              <a:t>Earliest measures use a dimensionless number measured various ways, including:</a:t>
            </a:r>
          </a:p>
          <a:p>
            <a:pPr eaLnBrk="1" hangingPunct="1"/>
            <a:endParaRPr lang="en-US" sz="2000">
              <a:solidFill>
                <a:srgbClr val="00FF00"/>
              </a:solidFill>
              <a:latin typeface="Helvetica" charset="0"/>
            </a:endParaRPr>
          </a:p>
          <a:p>
            <a:pPr eaLnBrk="1" hangingPunct="1"/>
            <a:r>
              <a:rPr lang="en-US" sz="2000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sz="2000" baseline="-25000">
                <a:solidFill>
                  <a:schemeClr val="bg1"/>
                </a:solidFill>
                <a:latin typeface="Helvetica" charset="0"/>
              </a:rPr>
              <a:t>L  </a:t>
            </a:r>
            <a:r>
              <a:rPr lang="en-US" sz="2000">
                <a:solidFill>
                  <a:schemeClr val="bg1"/>
                </a:solidFill>
                <a:latin typeface="Helvetica" charset="0"/>
              </a:rPr>
              <a:t>local (Richter) magnitude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sz="2000" baseline="-25000">
                <a:solidFill>
                  <a:schemeClr val="bg1"/>
                </a:solidFill>
                <a:latin typeface="Helvetica" charset="0"/>
              </a:rPr>
              <a:t>b</a:t>
            </a:r>
            <a:r>
              <a:rPr lang="en-US" sz="2000">
                <a:solidFill>
                  <a:schemeClr val="bg1"/>
                </a:solidFill>
                <a:latin typeface="Helvetica" charset="0"/>
              </a:rPr>
              <a:t> body wave magnitude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sz="2000" baseline="-25000">
                <a:solidFill>
                  <a:schemeClr val="bg1"/>
                </a:solidFill>
                <a:latin typeface="Helvetica" charset="0"/>
              </a:rPr>
              <a:t>s </a:t>
            </a:r>
            <a:r>
              <a:rPr lang="en-US" sz="2000">
                <a:solidFill>
                  <a:schemeClr val="bg1"/>
                </a:solidFill>
                <a:latin typeface="Helvetica" charset="0"/>
              </a:rPr>
              <a:t>surface wave magnitude</a:t>
            </a:r>
          </a:p>
          <a:p>
            <a:pPr eaLnBrk="1" hangingPunct="1">
              <a:lnSpc>
                <a:spcPct val="110000"/>
              </a:lnSpc>
            </a:pPr>
            <a:endParaRPr lang="en-US" sz="2000">
              <a:solidFill>
                <a:schemeClr val="bg1"/>
              </a:solidFill>
              <a:latin typeface="Helvetica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FF00"/>
                </a:solidFill>
                <a:latin typeface="Helvetica" charset="0"/>
              </a:rPr>
              <a:t>Measured for distant recordings</a:t>
            </a:r>
          </a:p>
          <a:p>
            <a:pPr eaLnBrk="1" hangingPunct="1">
              <a:lnSpc>
                <a:spcPct val="110000"/>
              </a:lnSpc>
            </a:pPr>
            <a:endParaRPr lang="en-US" sz="2000">
              <a:solidFill>
                <a:srgbClr val="00FF00"/>
              </a:solidFill>
              <a:latin typeface="Helvetica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FF00"/>
                </a:solidFill>
                <a:latin typeface="Helvetica" charset="0"/>
              </a:rPr>
              <a:t>and</a:t>
            </a:r>
          </a:p>
          <a:p>
            <a:pPr eaLnBrk="1" hangingPunct="1">
              <a:lnSpc>
                <a:spcPct val="110000"/>
              </a:lnSpc>
            </a:pPr>
            <a:endParaRPr lang="en-US" sz="2000">
              <a:solidFill>
                <a:srgbClr val="00FF00"/>
              </a:solidFill>
              <a:latin typeface="Helvetica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FF00"/>
                </a:solidFill>
                <a:latin typeface="Helvetica" charset="0"/>
              </a:rPr>
              <a:t>there is NO direct tie to physics of faulting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51F11"/>
            </a:gs>
            <a:gs pos="100000">
              <a:srgbClr val="9643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2b2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762000"/>
            <a:ext cx="42179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33400" y="533400"/>
            <a:ext cx="31242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Helvetica" charset="0"/>
              </a:rPr>
              <a:t>Modern Method:</a:t>
            </a:r>
          </a:p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FFFF00"/>
              </a:solidFill>
              <a:latin typeface="Helvetica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Helvetica" charset="0"/>
              </a:rPr>
              <a:t>SEISMIC MOMENT</a:t>
            </a:r>
          </a:p>
          <a:p>
            <a:pPr eaLnBrk="1" hangingPunct="1">
              <a:spcBef>
                <a:spcPct val="50000"/>
              </a:spcBef>
            </a:pPr>
            <a:endParaRPr lang="en-US" sz="2000" dirty="0">
              <a:solidFill>
                <a:schemeClr val="bg1"/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Helvetica" charset="0"/>
              </a:rPr>
              <a:t>Gives insight into the amount of slip if we know the fault area from aftershocks, geodesy, or other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information.</a:t>
            </a:r>
          </a:p>
          <a:p>
            <a:pPr eaLnBrk="1" hangingPunct="1">
              <a:spcBef>
                <a:spcPct val="50000"/>
              </a:spcBef>
            </a:pPr>
            <a:endParaRPr lang="en-US" sz="2000" dirty="0">
              <a:solidFill>
                <a:schemeClr val="bg1"/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Helvetica" charset="0"/>
              </a:rPr>
              <a:t>Based on physics of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faulting.</a:t>
            </a:r>
            <a:endParaRPr lang="en-US" sz="2000" b="1" dirty="0">
              <a:solidFill>
                <a:srgbClr val="00FF00"/>
              </a:solidFill>
              <a:latin typeface="Helvetica" charset="0"/>
            </a:endParaRP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4537075" y="3465513"/>
            <a:ext cx="3844925" cy="64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 charset="0"/>
              </a:rPr>
              <a:t>These parameters are determined from waveform analysis of the seismograms produced by an earthquake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51F11"/>
            </a:gs>
            <a:gs pos="100000">
              <a:srgbClr val="9643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2b2 copy"/>
          <p:cNvPicPr>
            <a:picLocks noChangeAspect="1" noChangeArrowheads="1"/>
          </p:cNvPicPr>
          <p:nvPr/>
        </p:nvPicPr>
        <p:blipFill>
          <a:blip r:embed="rId3"/>
          <a:srcRect t="18182" r="14453" b="43939"/>
          <a:stretch>
            <a:fillRect/>
          </a:stretch>
        </p:blipFill>
        <p:spPr bwMode="auto">
          <a:xfrm>
            <a:off x="5181600" y="228600"/>
            <a:ext cx="36083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04800" y="200025"/>
            <a:ext cx="4343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Helvetica" charset="0"/>
              </a:rPr>
              <a:t>COMPARE EARTHQUAKES USING SEISMIC MOMENT  M</a:t>
            </a:r>
            <a:r>
              <a:rPr lang="en-US" sz="2400" b="1" baseline="-25000">
                <a:solidFill>
                  <a:srgbClr val="FFFF00"/>
                </a:solidFill>
                <a:latin typeface="Helvetica" charset="0"/>
              </a:rPr>
              <a:t>0</a:t>
            </a:r>
            <a:endParaRPr lang="en-US" sz="2400" b="1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82948" name="Picture 4" descr="4_6_03"/>
          <p:cNvPicPr>
            <a:picLocks noChangeAspect="1" noChangeArrowheads="1"/>
          </p:cNvPicPr>
          <p:nvPr/>
        </p:nvPicPr>
        <p:blipFill>
          <a:blip r:embed="rId4"/>
          <a:srcRect t="6174" r="24675" b="1180"/>
          <a:stretch>
            <a:fillRect/>
          </a:stretch>
        </p:blipFill>
        <p:spPr bwMode="auto">
          <a:xfrm>
            <a:off x="228600" y="2016125"/>
            <a:ext cx="44196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5029200" y="2514600"/>
            <a:ext cx="3657600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Magnitudes, moments (dyn-cm), fault areas, and fault slips for several earthquakes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Alaska &amp; San Francisco differ much more than M</a:t>
            </a:r>
            <a:r>
              <a:rPr lang="en-US" sz="1800" baseline="-25000">
                <a:solidFill>
                  <a:schemeClr val="bg1"/>
                </a:solidFill>
                <a:latin typeface="Helvetica" charset="0"/>
              </a:rPr>
              <a:t>s </a:t>
            </a:r>
            <a:r>
              <a:rPr lang="en-US" sz="1800">
                <a:solidFill>
                  <a:schemeClr val="bg1"/>
                </a:solidFill>
                <a:latin typeface="Helvetica" charset="0"/>
              </a:rPr>
              <a:t>implies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sz="1800" baseline="-25000">
                <a:solidFill>
                  <a:schemeClr val="bg1"/>
                </a:solidFill>
                <a:latin typeface="Helvetica" charset="0"/>
              </a:rPr>
              <a:t>0</a:t>
            </a:r>
            <a:r>
              <a:rPr lang="en-US" sz="1800">
                <a:solidFill>
                  <a:schemeClr val="bg1"/>
                </a:solidFill>
                <a:latin typeface="Helvetica" charset="0"/>
              </a:rPr>
              <a:t> more useful measure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Units: dyne-cm or N-m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A Newton-meter is dimensionally equal to a joule, the SI unit of energy and work. However, it is not appropriate to express a torque in joules - torque and energy are physically different despite being dimensionally equivalent.</a:t>
            </a:r>
            <a:endParaRPr lang="en-US" sz="1400">
              <a:latin typeface="Helvetica" charset="0"/>
            </a:endParaRPr>
          </a:p>
        </p:txBody>
      </p:sp>
      <p:sp>
        <p:nvSpPr>
          <p:cNvPr id="82950" name="Line 7"/>
          <p:cNvSpPr>
            <a:spLocks noChangeShapeType="1"/>
          </p:cNvSpPr>
          <p:nvPr/>
        </p:nvSpPr>
        <p:spPr bwMode="auto">
          <a:xfrm>
            <a:off x="2895600" y="3835400"/>
            <a:ext cx="13716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1" name="Line 8"/>
          <p:cNvSpPr>
            <a:spLocks noChangeShapeType="1"/>
          </p:cNvSpPr>
          <p:nvPr/>
        </p:nvSpPr>
        <p:spPr bwMode="auto">
          <a:xfrm>
            <a:off x="4292600" y="3810000"/>
            <a:ext cx="1588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2" name="Line 9"/>
          <p:cNvSpPr>
            <a:spLocks noChangeShapeType="1"/>
          </p:cNvSpPr>
          <p:nvPr/>
        </p:nvSpPr>
        <p:spPr bwMode="auto">
          <a:xfrm>
            <a:off x="2895600" y="3810000"/>
            <a:ext cx="1588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3" name="Line 10"/>
          <p:cNvSpPr>
            <a:spLocks noChangeShapeType="1"/>
          </p:cNvSpPr>
          <p:nvPr/>
        </p:nvSpPr>
        <p:spPr bwMode="auto">
          <a:xfrm>
            <a:off x="2895600" y="6299200"/>
            <a:ext cx="1447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4" name="Line 11"/>
          <p:cNvSpPr>
            <a:spLocks noChangeShapeType="1"/>
          </p:cNvSpPr>
          <p:nvPr/>
        </p:nvSpPr>
        <p:spPr bwMode="auto">
          <a:xfrm>
            <a:off x="2895600" y="6305550"/>
            <a:ext cx="13716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5" name="Line 12"/>
          <p:cNvSpPr>
            <a:spLocks noChangeShapeType="1"/>
          </p:cNvSpPr>
          <p:nvPr/>
        </p:nvSpPr>
        <p:spPr bwMode="auto">
          <a:xfrm>
            <a:off x="2057400" y="5181600"/>
            <a:ext cx="1588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6" name="Line 13"/>
          <p:cNvSpPr>
            <a:spLocks noChangeShapeType="1"/>
          </p:cNvSpPr>
          <p:nvPr/>
        </p:nvSpPr>
        <p:spPr bwMode="auto">
          <a:xfrm>
            <a:off x="2057400" y="5194300"/>
            <a:ext cx="762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7" name="Line 14"/>
          <p:cNvSpPr>
            <a:spLocks noChangeShapeType="1"/>
          </p:cNvSpPr>
          <p:nvPr/>
        </p:nvSpPr>
        <p:spPr bwMode="auto">
          <a:xfrm>
            <a:off x="2146300" y="5187950"/>
            <a:ext cx="1588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8" name="Line 15"/>
          <p:cNvSpPr>
            <a:spLocks noChangeShapeType="1"/>
          </p:cNvSpPr>
          <p:nvPr/>
        </p:nvSpPr>
        <p:spPr bwMode="auto">
          <a:xfrm>
            <a:off x="2057400" y="6324600"/>
            <a:ext cx="762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51F11"/>
            </a:gs>
            <a:gs pos="100000">
              <a:srgbClr val="9643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6d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133600"/>
            <a:ext cx="4876800" cy="3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1143000" y="152400"/>
            <a:ext cx="74676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Helvetica" charset="0"/>
              </a:rPr>
              <a:t>Moment magnitude M</a:t>
            </a:r>
            <a:r>
              <a:rPr lang="en-US" sz="2000" b="1" baseline="-25000">
                <a:solidFill>
                  <a:srgbClr val="FFFF00"/>
                </a:solidFill>
                <a:latin typeface="Helvetica" charset="0"/>
              </a:rPr>
              <a:t>w</a:t>
            </a:r>
            <a:endParaRPr lang="en-US" sz="2000" b="1">
              <a:solidFill>
                <a:srgbClr val="FFFF00"/>
              </a:solidFill>
              <a:latin typeface="Helvetica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>
              <a:solidFill>
                <a:schemeClr val="bg1"/>
              </a:solidFill>
              <a:latin typeface="Helvetica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b="1" baseline="-25000">
                <a:solidFill>
                  <a:schemeClr val="bg1"/>
                </a:solidFill>
                <a:latin typeface="Helvetica" charset="0"/>
              </a:rPr>
              <a:t>w </a:t>
            </a:r>
            <a:r>
              <a:rPr lang="en-US" b="1">
                <a:solidFill>
                  <a:schemeClr val="bg1"/>
                </a:solidFill>
                <a:latin typeface="Helvetica" charset="0"/>
              </a:rPr>
              <a:t>defined from moment and is used to scale the moment so that we can compare moment to the other (more recognizable) scales</a:t>
            </a:r>
            <a:endParaRPr lang="en-US" sz="1400" b="1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51F11"/>
            </a:gs>
            <a:gs pos="100000">
              <a:srgbClr val="9643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6c copy"/>
          <p:cNvPicPr>
            <a:picLocks noChangeAspect="1" noChangeArrowheads="1"/>
          </p:cNvPicPr>
          <p:nvPr/>
        </p:nvPicPr>
        <p:blipFill>
          <a:blip r:embed="rId3"/>
          <a:srcRect t="3030" b="5704"/>
          <a:stretch>
            <a:fillRect/>
          </a:stretch>
        </p:blipFill>
        <p:spPr bwMode="auto">
          <a:xfrm>
            <a:off x="838200" y="1066800"/>
            <a:ext cx="762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6477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Helvetica" charset="0"/>
              </a:rPr>
              <a:t>Comparison: Moment magnitude M</a:t>
            </a:r>
            <a:r>
              <a:rPr lang="en-US" sz="2000" b="1" baseline="-25000">
                <a:solidFill>
                  <a:srgbClr val="FFFF00"/>
                </a:solidFill>
                <a:latin typeface="Helvetica" charset="0"/>
              </a:rPr>
              <a:t>w</a:t>
            </a:r>
            <a:endParaRPr lang="en-US" sz="2000" b="1">
              <a:solidFill>
                <a:srgbClr val="FFFF00"/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400" b="1">
              <a:latin typeface="Helvetica" charset="0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2209800" y="3810000"/>
            <a:ext cx="4572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FF00"/>
                </a:solidFill>
                <a:latin typeface="Helvetica" charset="0"/>
              </a:rPr>
              <a:t>Magnitudes saturate:</a:t>
            </a:r>
          </a:p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No matter how big the earthquake</a:t>
            </a:r>
          </a:p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b="1" baseline="-25000">
                <a:solidFill>
                  <a:schemeClr val="bg1"/>
                </a:solidFill>
                <a:latin typeface="Helvetica" charset="0"/>
              </a:rPr>
              <a:t>b</a:t>
            </a:r>
            <a:r>
              <a:rPr lang="en-US" b="1">
                <a:solidFill>
                  <a:schemeClr val="bg1"/>
                </a:solidFill>
                <a:latin typeface="Helvetica" charset="0"/>
              </a:rPr>
              <a:t> never exceeds ~6.4</a:t>
            </a:r>
          </a:p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b="1" baseline="-25000">
                <a:solidFill>
                  <a:schemeClr val="bg1"/>
                </a:solidFill>
                <a:latin typeface="Helvetica" charset="0"/>
              </a:rPr>
              <a:t>s</a:t>
            </a:r>
            <a:r>
              <a:rPr lang="en-US" b="1">
                <a:solidFill>
                  <a:schemeClr val="bg1"/>
                </a:solidFill>
                <a:latin typeface="Helvetica" charset="0"/>
              </a:rPr>
              <a:t> never exceeds ~8.4</a:t>
            </a:r>
          </a:p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8E301"/>
                </a:solidFill>
                <a:latin typeface="Helvetica" charset="0"/>
              </a:rPr>
              <a:t>However:</a:t>
            </a:r>
            <a:endParaRPr lang="en-US" b="1">
              <a:solidFill>
                <a:schemeClr val="bg1"/>
              </a:solidFill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b="1" baseline="-25000">
                <a:solidFill>
                  <a:schemeClr val="bg1"/>
                </a:solidFill>
                <a:latin typeface="Helvetica" charset="0"/>
              </a:rPr>
              <a:t>w</a:t>
            </a:r>
            <a:r>
              <a:rPr lang="en-US" b="1">
                <a:solidFill>
                  <a:schemeClr val="bg1"/>
                </a:solidFill>
                <a:latin typeface="Helvetica" charset="0"/>
              </a:rPr>
              <a:t> is defined from the moment so it never saturates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4_2_03"/>
          <p:cNvPicPr>
            <a:picLocks noChangeAspect="1" noChangeArrowheads="1"/>
          </p:cNvPicPr>
          <p:nvPr/>
        </p:nvPicPr>
        <p:blipFill>
          <a:blip r:embed="rId3"/>
          <a:srcRect t="6322"/>
          <a:stretch>
            <a:fillRect/>
          </a:stretch>
        </p:blipFill>
        <p:spPr bwMode="auto">
          <a:xfrm>
            <a:off x="304800" y="703263"/>
            <a:ext cx="8610600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133600" y="152400"/>
            <a:ext cx="502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Slip Angle </a:t>
            </a:r>
            <a:r>
              <a:rPr lang="en-US" sz="2000" b="1" dirty="0" err="1" smtClean="0">
                <a:solidFill>
                  <a:srgbClr val="FFFF00"/>
                </a:solidFill>
                <a:latin typeface="Helvetica" charset="0"/>
                <a:sym typeface="Symbol" charset="2"/>
              </a:rPr>
              <a:t>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  <a:sym typeface="Symbol" charset="2"/>
              </a:rPr>
              <a:t> Characterizes Fault Type</a:t>
            </a:r>
            <a:endParaRPr lang="en-US" sz="2000" b="1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838200" y="579120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dirty="0">
                <a:solidFill>
                  <a:srgbClr val="D9D9D9"/>
                </a:solidFill>
                <a:latin typeface="Arial" charset="0"/>
              </a:rPr>
              <a:t>Most earthquakes consist of some combination of these motions, and have slip angles between these values</a:t>
            </a:r>
            <a:endParaRPr lang="en-US" sz="2000" b="1" dirty="0">
              <a:solidFill>
                <a:srgbClr val="D9D9D9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51F11"/>
            </a:gs>
            <a:gs pos="100000">
              <a:srgbClr val="9643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_2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6200"/>
            <a:ext cx="86868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066800" y="5105400"/>
            <a:ext cx="7239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</a:rPr>
              <a:t>Earthquakes of a given magnitude are ~10 times less frequent than those one magnitude smaller. </a:t>
            </a:r>
            <a:r>
              <a:rPr lang="en-US" sz="1800" dirty="0">
                <a:solidFill>
                  <a:srgbClr val="00FF00"/>
                </a:solidFill>
                <a:latin typeface="Arial" charset="0"/>
              </a:rPr>
              <a:t> </a:t>
            </a:r>
          </a:p>
          <a:p>
            <a:pPr eaLnBrk="1" hangingPunct="1"/>
            <a:endParaRPr lang="en-US" sz="1800" dirty="0">
              <a:solidFill>
                <a:srgbClr val="00FF00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F2F2F2"/>
                </a:solidFill>
                <a:latin typeface="Arial" charset="0"/>
              </a:rPr>
              <a:t>An M7 earthquake occurs approximately monthly, and an earthquake of M&gt; 6 about every three days. </a:t>
            </a:r>
            <a:endParaRPr lang="en-US" sz="1800" b="1" dirty="0">
              <a:solidFill>
                <a:srgbClr val="F2F2F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7"/>
          <p:cNvSpPr>
            <a:spLocks noChangeArrowheads="1"/>
          </p:cNvSpPr>
          <p:nvPr/>
        </p:nvSpPr>
        <p:spPr bwMode="auto">
          <a:xfrm>
            <a:off x="2286000" y="152400"/>
            <a:ext cx="449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dirty="0" smtClean="0">
                <a:solidFill>
                  <a:schemeClr val="tx2"/>
                </a:solidFill>
                <a:latin typeface="Arial Black"/>
                <a:cs typeface="Arial Black"/>
              </a:rPr>
              <a:t>P-wave Energy Radiation</a:t>
            </a:r>
          </a:p>
          <a:p>
            <a:pPr algn="ctr" eaLnBrk="1" hangingPunct="1"/>
            <a:endParaRPr lang="en-US" sz="2000" dirty="0" smtClean="0">
              <a:solidFill>
                <a:schemeClr val="tx2"/>
              </a:solidFill>
              <a:latin typeface="Arial Black"/>
              <a:cs typeface="Arial Black"/>
            </a:endParaRPr>
          </a:p>
          <a:p>
            <a:pPr algn="ctr" eaLnBrk="1" hangingPunct="1"/>
            <a:r>
              <a:rPr lang="en-US" sz="2000" dirty="0" smtClean="0">
                <a:solidFill>
                  <a:schemeClr val="tx2"/>
                </a:solidFill>
                <a:latin typeface="Arial Black"/>
                <a:cs typeface="Arial Black"/>
              </a:rPr>
              <a:t>Map View of a Strike-Slip Fault</a:t>
            </a:r>
            <a:endParaRPr lang="en-US" sz="2800" dirty="0">
              <a:solidFill>
                <a:schemeClr val="tx2"/>
              </a:solidFill>
              <a:latin typeface="Arial Black"/>
              <a:cs typeface="Arial Black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467600" y="2463224"/>
            <a:ext cx="304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81800" y="3682424"/>
            <a:ext cx="304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5562600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Then the 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ault sl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ips and the stored elastic energy is released as traveling wave energy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990600" y="2514600"/>
            <a:ext cx="1676400" cy="2438400"/>
          </a:xfrm>
          <a:custGeom>
            <a:avLst/>
            <a:gdLst>
              <a:gd name="connsiteX0" fmla="*/ 0 w 1676400"/>
              <a:gd name="connsiteY0" fmla="*/ 0 h 2438400"/>
              <a:gd name="connsiteX1" fmla="*/ 1676400 w 1676400"/>
              <a:gd name="connsiteY1" fmla="*/ 0 h 2438400"/>
              <a:gd name="connsiteX2" fmla="*/ 1676400 w 1676400"/>
              <a:gd name="connsiteY2" fmla="*/ 2438400 h 2438400"/>
              <a:gd name="connsiteX3" fmla="*/ 0 w 1676400"/>
              <a:gd name="connsiteY3" fmla="*/ 2438400 h 2438400"/>
              <a:gd name="connsiteX4" fmla="*/ 0 w 1676400"/>
              <a:gd name="connsiteY4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2438400">
                <a:moveTo>
                  <a:pt x="0" y="0"/>
                </a:moveTo>
                <a:lnTo>
                  <a:pt x="1676400" y="0"/>
                </a:lnTo>
                <a:lnTo>
                  <a:pt x="1676400" y="2438400"/>
                </a:lnTo>
                <a:lnTo>
                  <a:pt x="0" y="2438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667000" y="2514600"/>
            <a:ext cx="1676400" cy="2438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rot="5400000">
            <a:off x="5677694" y="3771106"/>
            <a:ext cx="2209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6096000" y="3961606"/>
            <a:ext cx="1219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5400000">
            <a:off x="6211888" y="3999706"/>
            <a:ext cx="12954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0" name="Oval 29"/>
          <p:cNvSpPr/>
          <p:nvPr/>
        </p:nvSpPr>
        <p:spPr bwMode="auto">
          <a:xfrm>
            <a:off x="5715000" y="2743200"/>
            <a:ext cx="2057400" cy="2057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5562600" y="2590800"/>
            <a:ext cx="2362200" cy="2362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334000" y="2362201"/>
            <a:ext cx="2819399" cy="2819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181600" y="2209800"/>
            <a:ext cx="3124200" cy="3124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1066800" y="27432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066800" y="29718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1066800" y="32766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1066800" y="35814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1066800" y="38862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1066800" y="41910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1066800" y="44958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1066800" y="2514600"/>
            <a:ext cx="3200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>
            <a:off x="1560512" y="3720524"/>
            <a:ext cx="2209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5400000" flipH="1" flipV="1">
            <a:off x="1978818" y="3834824"/>
            <a:ext cx="1219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094706" y="3872924"/>
            <a:ext cx="12954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5400000">
            <a:off x="876300" y="3695700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5400000">
            <a:off x="1104106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rot="5400000">
            <a:off x="646906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rot="5400000">
            <a:off x="419894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rot="5400000">
            <a:off x="189706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rot="5400000">
            <a:off x="1334294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789905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rot="5400000">
            <a:off x="2020094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rot="5400000">
            <a:off x="2247105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rot="5400000">
            <a:off x="2477294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rot="5400000">
            <a:off x="2705894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rot="5400000">
            <a:off x="2934494" y="3694906"/>
            <a:ext cx="220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1066800" y="5663624"/>
            <a:ext cx="3276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Lithosphere deforms elastically before fault slip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7"/>
          <p:cNvSpPr>
            <a:spLocks noChangeArrowheads="1"/>
          </p:cNvSpPr>
          <p:nvPr/>
        </p:nvSpPr>
        <p:spPr bwMode="auto">
          <a:xfrm>
            <a:off x="2286000" y="152400"/>
            <a:ext cx="449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dirty="0" smtClean="0">
                <a:solidFill>
                  <a:schemeClr val="tx2"/>
                </a:solidFill>
                <a:latin typeface="Arial Black"/>
                <a:cs typeface="Arial Black"/>
              </a:rPr>
              <a:t>P-wave Energy Radiation</a:t>
            </a:r>
          </a:p>
          <a:p>
            <a:pPr algn="ctr" eaLnBrk="1" hangingPunct="1"/>
            <a:endParaRPr lang="en-US" sz="2000" dirty="0" smtClean="0">
              <a:solidFill>
                <a:schemeClr val="tx2"/>
              </a:solidFill>
              <a:latin typeface="Arial Black"/>
              <a:cs typeface="Arial Black"/>
            </a:endParaRPr>
          </a:p>
          <a:p>
            <a:pPr algn="ctr" eaLnBrk="1" hangingPunct="1"/>
            <a:r>
              <a:rPr lang="en-US" sz="2000" dirty="0" smtClean="0">
                <a:solidFill>
                  <a:schemeClr val="tx2"/>
                </a:solidFill>
                <a:latin typeface="Arial Black"/>
                <a:cs typeface="Arial Black"/>
              </a:rPr>
              <a:t>Map View of a Strike-Slip Fault</a:t>
            </a:r>
            <a:endParaRPr lang="en-US" sz="2800" dirty="0">
              <a:solidFill>
                <a:schemeClr val="tx2"/>
              </a:solidFill>
              <a:latin typeface="Arial Black"/>
              <a:cs typeface="Arial Black"/>
            </a:endParaRPr>
          </a:p>
        </p:txBody>
      </p:sp>
      <p:pic>
        <p:nvPicPr>
          <p:cNvPr id="117765" name="Picture 4" descr="Focal_mechanism_01.jpg"/>
          <p:cNvPicPr>
            <a:picLocks noChangeAspect="1"/>
          </p:cNvPicPr>
          <p:nvPr/>
        </p:nvPicPr>
        <p:blipFill>
          <a:blip r:embed="rId3"/>
          <a:srcRect l="4800" r="55200" b="32927"/>
          <a:stretch>
            <a:fillRect/>
          </a:stretch>
        </p:blipFill>
        <p:spPr bwMode="auto">
          <a:xfrm rot="16200000">
            <a:off x="5105702" y="2005723"/>
            <a:ext cx="3048000" cy="335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7467600" y="2463224"/>
            <a:ext cx="304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81800" y="3682424"/>
            <a:ext cx="304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pitchFamily="-112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304800" y="1507049"/>
            <a:ext cx="4572000" cy="4158887"/>
            <a:chOff x="609600" y="1600200"/>
            <a:chExt cx="3853381" cy="3505200"/>
          </a:xfrm>
        </p:grpSpPr>
        <p:pic>
          <p:nvPicPr>
            <p:cNvPr id="117762" name="Picture 4"/>
            <p:cNvPicPr>
              <a:picLocks noChangeAspect="1" noChangeArrowheads="1"/>
            </p:cNvPicPr>
            <p:nvPr/>
          </p:nvPicPr>
          <p:blipFill>
            <a:blip r:embed="rId4"/>
            <a:srcRect l="5307" t="37679" r="53074" b="35885"/>
            <a:stretch>
              <a:fillRect/>
            </a:stretch>
          </p:blipFill>
          <p:spPr bwMode="auto">
            <a:xfrm>
              <a:off x="1045396" y="1894250"/>
              <a:ext cx="3417585" cy="32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609600" y="1600200"/>
              <a:ext cx="12954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utura" pitchFamily="-11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0" y="6044624"/>
            <a:ext cx="762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Around an earthquake, the first motion of the radiated wave is either compressional or dilatational.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1562100" y="3720524"/>
            <a:ext cx="2209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676400" y="3682424"/>
            <a:ext cx="1981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 flipH="1" flipV="1">
            <a:off x="1980406" y="3834824"/>
            <a:ext cx="1219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>
            <a:off x="2096294" y="3872924"/>
            <a:ext cx="12954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438400" y="1545847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X1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3530024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X2</a:t>
            </a:r>
            <a:endParaRPr lang="en-US" sz="1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0187" y="152400"/>
            <a:ext cx="6879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P-wave radiation lobes in 3-D</a:t>
            </a:r>
            <a:endParaRPr lang="en-US" dirty="0" smtClean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This pattern </a:t>
            </a:r>
            <a:r>
              <a:rPr lang="en-US" dirty="0" smtClean="0">
                <a:latin typeface="Arial"/>
                <a:cs typeface="Arial"/>
              </a:rPr>
              <a:t>in the same for all simple faults irrespective of fault orientation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05000" y="838200"/>
            <a:ext cx="5542080" cy="5410200"/>
            <a:chOff x="1905000" y="1066800"/>
            <a:chExt cx="5542080" cy="5410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r="60800" b="57794"/>
            <a:stretch>
              <a:fillRect/>
            </a:stretch>
          </p:blipFill>
          <p:spPr>
            <a:xfrm>
              <a:off x="1905000" y="1066800"/>
              <a:ext cx="5542080" cy="5410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67400" y="1981200"/>
              <a:ext cx="353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Black"/>
                  <a:cs typeface="Arial Black"/>
                </a:rPr>
                <a:t>+</a:t>
              </a:r>
              <a:endParaRPr lang="en-US" sz="2000" dirty="0">
                <a:latin typeface="Arial Black"/>
                <a:cs typeface="Arial Blac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9400" y="5314890"/>
              <a:ext cx="353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Black"/>
                  <a:cs typeface="Arial Black"/>
                </a:rPr>
                <a:t>+</a:t>
              </a:r>
              <a:endParaRPr lang="en-US" sz="2000" dirty="0">
                <a:latin typeface="Arial Black"/>
                <a:cs typeface="Arial Black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19800" y="4800600"/>
              <a:ext cx="2700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Black"/>
                  <a:cs typeface="Arial Black"/>
                </a:rPr>
                <a:t>-</a:t>
              </a:r>
              <a:endParaRPr lang="en-US" sz="2000" dirty="0">
                <a:latin typeface="Arial Black"/>
                <a:cs typeface="Arial Blac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54124" y="2495490"/>
              <a:ext cx="2700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Black"/>
                  <a:cs typeface="Arial Black"/>
                </a:rPr>
                <a:t>-</a:t>
              </a:r>
              <a:endParaRPr lang="en-US" sz="2000" dirty="0">
                <a:latin typeface="Arial Black"/>
                <a:cs typeface="Arial Black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62000" y="6096000"/>
            <a:ext cx="762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Realize that this is a plot of wave energy or amplitude, not the wave itself. The energy travels outward from the earthquake source as a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spherical wave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7"/>
          <p:cNvPicPr>
            <a:picLocks noChangeAspect="1" noChangeArrowheads="1"/>
          </p:cNvPicPr>
          <p:nvPr/>
        </p:nvPicPr>
        <p:blipFill>
          <a:blip r:embed="rId3"/>
          <a:srcRect t="66388" b="3589"/>
          <a:stretch>
            <a:fillRect/>
          </a:stretch>
        </p:blipFill>
        <p:spPr bwMode="auto">
          <a:xfrm>
            <a:off x="1295400" y="2057400"/>
            <a:ext cx="73914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1030"/>
          <p:cNvSpPr>
            <a:spLocks noChangeArrowheads="1"/>
          </p:cNvSpPr>
          <p:nvPr/>
        </p:nvSpPr>
        <p:spPr bwMode="auto">
          <a:xfrm>
            <a:off x="1295400" y="5334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S-wave energy radiation from a shear plane source</a:t>
            </a:r>
            <a:endParaRPr lang="en-US" sz="28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1206" name="Straight Arrow Connector 6"/>
          <p:cNvCxnSpPr>
            <a:cxnSpLocks noChangeShapeType="1"/>
          </p:cNvCxnSpPr>
          <p:nvPr/>
        </p:nvCxnSpPr>
        <p:spPr bwMode="auto">
          <a:xfrm rot="10800000">
            <a:off x="2209800" y="2590800"/>
            <a:ext cx="8382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1207" name="Straight Arrow Connector 7"/>
          <p:cNvCxnSpPr>
            <a:cxnSpLocks noChangeShapeType="1"/>
          </p:cNvCxnSpPr>
          <p:nvPr/>
        </p:nvCxnSpPr>
        <p:spPr bwMode="auto">
          <a:xfrm flipV="1">
            <a:off x="3048000" y="5105400"/>
            <a:ext cx="9144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1208" name="Straight Arrow Connector 8"/>
          <p:cNvCxnSpPr>
            <a:cxnSpLocks noChangeShapeType="1"/>
          </p:cNvCxnSpPr>
          <p:nvPr/>
        </p:nvCxnSpPr>
        <p:spPr bwMode="auto">
          <a:xfrm rot="5400000">
            <a:off x="3772694" y="4153694"/>
            <a:ext cx="836613" cy="31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1209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1483519" y="3313907"/>
            <a:ext cx="841375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1210" name="Straight Arrow Connector 6"/>
          <p:cNvCxnSpPr>
            <a:cxnSpLocks noChangeShapeType="1"/>
          </p:cNvCxnSpPr>
          <p:nvPr/>
        </p:nvCxnSpPr>
        <p:spPr bwMode="auto">
          <a:xfrm rot="10800000">
            <a:off x="2667000" y="3656013"/>
            <a:ext cx="838200" cy="1587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51211" name="Straight Arrow Connector 6"/>
          <p:cNvCxnSpPr>
            <a:cxnSpLocks noChangeShapeType="1"/>
          </p:cNvCxnSpPr>
          <p:nvPr/>
        </p:nvCxnSpPr>
        <p:spPr bwMode="auto">
          <a:xfrm>
            <a:off x="2667000" y="3811588"/>
            <a:ext cx="838200" cy="1587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2" name="Rectangle 11"/>
          <p:cNvSpPr/>
          <p:nvPr/>
        </p:nvSpPr>
        <p:spPr>
          <a:xfrm>
            <a:off x="762000" y="5791200"/>
            <a:ext cx="762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Around an earthquake, the first motion of the radiated spherical wave is polarized either to the left or right relative to path travelled.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42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4_2_08"/>
          <p:cNvPicPr>
            <a:picLocks noChangeAspect="1" noChangeArrowheads="1"/>
          </p:cNvPicPr>
          <p:nvPr/>
        </p:nvPicPr>
        <p:blipFill>
          <a:blip r:embed="rId3"/>
          <a:srcRect t="7942"/>
          <a:stretch>
            <a:fillRect/>
          </a:stretch>
        </p:blipFill>
        <p:spPr bwMode="auto">
          <a:xfrm>
            <a:off x="381000" y="1219200"/>
            <a:ext cx="83058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8610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latin typeface="Helvetica" charset="0"/>
              </a:rPr>
              <a:t>Energy radiated to distant stations is usually downward: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D9D9D9"/>
                </a:solidFill>
                <a:latin typeface="Helvetica" charset="0"/>
              </a:rPr>
              <a:t>Seismic rays bend back up to surface due to velocity increase with depth</a:t>
            </a:r>
            <a:endParaRPr lang="en-US" sz="2000" b="1" dirty="0">
              <a:solidFill>
                <a:srgbClr val="D9D9D9"/>
              </a:solidFill>
              <a:latin typeface="Helvetica" charset="0"/>
            </a:endParaRPr>
          </a:p>
        </p:txBody>
      </p:sp>
      <p:sp>
        <p:nvSpPr>
          <p:cNvPr id="105476" name="Text Box 7"/>
          <p:cNvSpPr txBox="1">
            <a:spLocks noChangeArrowheads="1"/>
          </p:cNvSpPr>
          <p:nvPr/>
        </p:nvSpPr>
        <p:spPr bwMode="auto">
          <a:xfrm>
            <a:off x="609600" y="55626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latin typeface="Helvetica" charset="0"/>
              </a:rPr>
              <a:t>Stein &amp; Wysession, 2003</a:t>
            </a:r>
          </a:p>
        </p:txBody>
      </p:sp>
      <p:sp>
        <p:nvSpPr>
          <p:cNvPr id="105477" name="Rectangle 8"/>
          <p:cNvSpPr>
            <a:spLocks noChangeArrowheads="1"/>
          </p:cNvSpPr>
          <p:nvPr/>
        </p:nvSpPr>
        <p:spPr bwMode="auto">
          <a:xfrm>
            <a:off x="762000" y="6324600"/>
            <a:ext cx="78187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D9D9D9"/>
                </a:solidFill>
                <a:latin typeface="Arial"/>
                <a:cs typeface="Arial"/>
              </a:rPr>
              <a:t>Primary energy to distant stations is radiated out of lower focal hemisphere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8023</TotalTime>
  <Words>1716</Words>
  <Application>Microsoft Macintosh PowerPoint</Application>
  <PresentationFormat>On-screen Show (4:3)</PresentationFormat>
  <Paragraphs>257</Paragraphs>
  <Slides>41</Slides>
  <Notes>37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SOEST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Seismology</dc:title>
  <dc:creator>r dunn</dc:creator>
  <cp:lastModifiedBy>R D</cp:lastModifiedBy>
  <cp:revision>665</cp:revision>
  <dcterms:created xsi:type="dcterms:W3CDTF">2014-09-11T18:25:15Z</dcterms:created>
  <dcterms:modified xsi:type="dcterms:W3CDTF">2014-09-12T00:49:43Z</dcterms:modified>
</cp:coreProperties>
</file>