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08" r:id="rId2"/>
    <p:sldId id="312" r:id="rId3"/>
    <p:sldId id="311" r:id="rId4"/>
    <p:sldId id="313" r:id="rId5"/>
    <p:sldId id="276" r:id="rId6"/>
    <p:sldId id="291" r:id="rId7"/>
    <p:sldId id="274" r:id="rId8"/>
    <p:sldId id="292" r:id="rId9"/>
    <p:sldId id="293" r:id="rId10"/>
    <p:sldId id="279" r:id="rId11"/>
    <p:sldId id="298" r:id="rId12"/>
    <p:sldId id="281" r:id="rId13"/>
    <p:sldId id="283" r:id="rId14"/>
    <p:sldId id="284" r:id="rId15"/>
    <p:sldId id="286" r:id="rId16"/>
    <p:sldId id="299" r:id="rId17"/>
    <p:sldId id="288" r:id="rId18"/>
    <p:sldId id="300" r:id="rId19"/>
    <p:sldId id="301" r:id="rId20"/>
    <p:sldId id="282" r:id="rId21"/>
    <p:sldId id="296" r:id="rId22"/>
    <p:sldId id="306" r:id="rId23"/>
    <p:sldId id="302" r:id="rId24"/>
    <p:sldId id="303" r:id="rId25"/>
    <p:sldId id="304" r:id="rId26"/>
    <p:sldId id="305" r:id="rId27"/>
    <p:sldId id="295" r:id="rId28"/>
    <p:sldId id="290" r:id="rId29"/>
  </p:sldIdLst>
  <p:sldSz cx="10077450" cy="7562850"/>
  <p:notesSz cx="7778750" cy="10064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FF"/>
    <a:srgbClr val="FFFF99"/>
    <a:srgbClr val="FFFF00"/>
    <a:srgbClr val="6E4D13"/>
    <a:srgbClr val="0000FF"/>
    <a:srgbClr val="0080FF"/>
    <a:srgbClr val="804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872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97400" cy="3448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91075"/>
            <a:ext cx="5411787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9676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pitchFamily="-112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-112" charset="0"/>
        <a:ea typeface="ヒラギノ角ゴ Pro W3" pitchFamily="-1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1765300"/>
            <a:ext cx="907097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3213"/>
            <a:ext cx="2266950" cy="6453187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1625" cy="6453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5300"/>
            <a:ext cx="9070975" cy="49911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94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5300"/>
            <a:ext cx="4459287" cy="499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5300"/>
            <a:ext cx="4459288" cy="49911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4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1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2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10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6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72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+mj-lt"/>
          <a:ea typeface="ヒラギノ角ゴ Pro W3" pitchFamily="-112" charset="-128"/>
          <a:cs typeface="ヒラギノ角ゴ Pro W3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" pitchFamily="-112" charset="0"/>
          <a:ea typeface="ヒラギノ角ゴ Pro W3" pitchFamily="-112" charset="-128"/>
          <a:cs typeface="ヒラギノ角ゴ Pro W3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" pitchFamily="-112" charset="0"/>
          <a:ea typeface="ヒラギノ角ゴ Pro W3" pitchFamily="-112" charset="-128"/>
          <a:cs typeface="ヒラギノ角ゴ Pro W3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" pitchFamily="-112" charset="0"/>
          <a:ea typeface="ヒラギノ角ゴ Pro W3" pitchFamily="-112" charset="-128"/>
          <a:cs typeface="ヒラギノ角ゴ Pro W3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" pitchFamily="-112" charset="0"/>
          <a:ea typeface="ヒラギノ角ゴ Pro W3" pitchFamily="-112" charset="-128"/>
          <a:cs typeface="ヒラギノ角ゴ Pro W3" pitchFamily="-112" charset="-128"/>
        </a:defRPr>
      </a:lvl5pPr>
      <a:lvl6pPr marL="18970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 New Roman" pitchFamily="-112" charset="0"/>
          <a:ea typeface="ヒラギノ角ゴ Pro W3" pitchFamily="-112" charset="-128"/>
        </a:defRPr>
      </a:lvl6pPr>
      <a:lvl7pPr marL="23542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 New Roman" pitchFamily="-112" charset="0"/>
          <a:ea typeface="ヒラギノ角ゴ Pro W3" pitchFamily="-112" charset="-128"/>
        </a:defRPr>
      </a:lvl7pPr>
      <a:lvl8pPr marL="28114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 New Roman" pitchFamily="-112" charset="0"/>
          <a:ea typeface="ヒラギノ角ゴ Pro W3" pitchFamily="-112" charset="-128"/>
        </a:defRPr>
      </a:lvl8pPr>
      <a:lvl9pPr marL="3268663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0"/>
        <a:defRPr sz="4400">
          <a:solidFill>
            <a:srgbClr val="000000"/>
          </a:solidFill>
          <a:latin typeface="Times New Roman" pitchFamily="-112" charset="0"/>
          <a:ea typeface="ヒラギノ角ゴ Pro W3" pitchFamily="-112" charset="-128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ts val="1413"/>
        </a:spcAft>
        <a:buClr>
          <a:srgbClr val="000000"/>
        </a:buClr>
        <a:buSzPct val="45000"/>
        <a:buFont typeface="StarBats" charset="0"/>
        <a:buChar char="&quot;"/>
        <a:defRPr sz="3200">
          <a:solidFill>
            <a:srgbClr val="000000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ts val="1125"/>
        </a:spcAft>
        <a:buClr>
          <a:srgbClr val="000000"/>
        </a:buClr>
        <a:buSzPct val="75000"/>
        <a:buFont typeface="StarBats" charset="0"/>
        <a:buChar char=""/>
        <a:defRPr sz="2800">
          <a:solidFill>
            <a:srgbClr val="000000"/>
          </a:solidFill>
          <a:latin typeface="+mn-lt"/>
          <a:ea typeface="ヒラギノ角ゴ Pro W3" pitchFamily="-112" charset="-128"/>
          <a:cs typeface="ヒラギノ角ゴ Pro W3" charset="0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Bats" charset="0"/>
        <a:buChar char="&quot;"/>
        <a:defRPr sz="2400">
          <a:solidFill>
            <a:srgbClr val="000000"/>
          </a:solidFill>
          <a:latin typeface="+mn-lt"/>
          <a:ea typeface="ヒラギノ角ゴ Pro W3" pitchFamily="-112" charset="-128"/>
          <a:cs typeface="ヒラギノ角ゴ Pro W3" charset="0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63"/>
        </a:spcAft>
        <a:buClr>
          <a:srgbClr val="000000"/>
        </a:buClr>
        <a:buSzPct val="75000"/>
        <a:buFont typeface="StarBats" charset="0"/>
        <a:buChar char=""/>
        <a:defRPr sz="2000">
          <a:solidFill>
            <a:srgbClr val="000000"/>
          </a:solidFill>
          <a:latin typeface="+mn-lt"/>
          <a:ea typeface="ヒラギノ角ゴ Pro W3" pitchFamily="-112" charset="-128"/>
          <a:cs typeface="ヒラギノ角ゴ Pro W3" charset="0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  <a:cs typeface="ヒラギノ角ゴ Pro W3" charset="0"/>
        </a:defRPr>
      </a:lvl5pPr>
      <a:lvl6pPr marL="26162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</a:defRPr>
      </a:lvl6pPr>
      <a:lvl7pPr marL="30734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</a:defRPr>
      </a:lvl7pPr>
      <a:lvl8pPr marL="35306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</a:defRPr>
      </a:lvl8pPr>
      <a:lvl9pPr marL="3987800" indent="-215900" algn="l" defTabSz="457200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SzPct val="45000"/>
        <a:buFont typeface="StarBats" charset="0"/>
        <a:buChar char="&quot;"/>
        <a:defRPr sz="2000">
          <a:solidFill>
            <a:srgbClr val="000000"/>
          </a:solidFill>
          <a:latin typeface="+mn-lt"/>
          <a:ea typeface="ヒラギノ角ゴ Pro W3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62580"/>
            <a:ext cx="9025518" cy="6494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Assigned Reading (on the class website):</a:t>
            </a: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I Can’t Go On!</a:t>
            </a:r>
          </a:p>
          <a:p>
            <a:r>
              <a:rPr lang="en-US" i="1" dirty="0" smtClean="0">
                <a:latin typeface="Arial"/>
                <a:cs typeface="Arial"/>
              </a:rPr>
              <a:t>What’s behind </a:t>
            </a:r>
            <a:r>
              <a:rPr lang="en-US" i="1" dirty="0" err="1" smtClean="0">
                <a:latin typeface="Arial"/>
                <a:cs typeface="Arial"/>
              </a:rPr>
              <a:t>stagefright</a:t>
            </a:r>
            <a:r>
              <a:rPr lang="en-US" i="1" dirty="0" smtClean="0">
                <a:latin typeface="Arial"/>
                <a:cs typeface="Arial"/>
              </a:rPr>
              <a:t>?</a:t>
            </a:r>
          </a:p>
          <a:p>
            <a:endParaRPr lang="en-US" sz="1200" i="1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By Joan </a:t>
            </a:r>
            <a:r>
              <a:rPr lang="en-US" dirty="0" err="1" smtClean="0">
                <a:latin typeface="Arial"/>
                <a:cs typeface="Arial"/>
              </a:rPr>
              <a:t>Acocella</a:t>
            </a:r>
            <a:endParaRPr lang="en-US" dirty="0" smtClean="0">
              <a:latin typeface="Arial"/>
              <a:cs typeface="Arial"/>
            </a:endParaRP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 review of:</a:t>
            </a:r>
          </a:p>
          <a:p>
            <a:r>
              <a:rPr lang="en-US" dirty="0" smtClean="0">
                <a:latin typeface="Arial"/>
                <a:cs typeface="Arial"/>
              </a:rPr>
              <a:t>“Playing Scared: A History and</a:t>
            </a:r>
          </a:p>
          <a:p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Memoir of Stage Fright”</a:t>
            </a:r>
          </a:p>
          <a:p>
            <a:endParaRPr lang="en-US" sz="1200" dirty="0" smtClean="0">
              <a:latin typeface="Arial"/>
              <a:cs typeface="Arial"/>
            </a:endParaRPr>
          </a:p>
          <a:p>
            <a:r>
              <a:rPr lang="en-US" i="1" dirty="0" smtClean="0">
                <a:latin typeface="Arial"/>
                <a:cs typeface="Arial"/>
              </a:rPr>
              <a:t>The New Yorker</a:t>
            </a:r>
            <a:r>
              <a:rPr lang="en-US" dirty="0" smtClean="0">
                <a:latin typeface="Arial"/>
                <a:cs typeface="Arial"/>
              </a:rPr>
              <a:t>, Aug. 3, 2015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Questions to consider:</a:t>
            </a:r>
            <a:b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1. Do scientists get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stagefright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. How is a scientific presentation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similar to an artistic performance? How is it different?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733425"/>
            <a:ext cx="3733800" cy="51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0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52400" y="1295400"/>
            <a:ext cx="9226550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3.	 </a:t>
            </a:r>
            <a:r>
              <a:rPr lang="en-GB" sz="2800" dirty="0">
                <a:solidFill>
                  <a:srgbClr val="FF0000"/>
                </a:solidFill>
                <a:latin typeface="Helvetica" charset="0"/>
              </a:rPr>
              <a:t>Never Run Overtime! (EVER!)</a:t>
            </a:r>
            <a:endParaRPr lang="en-US" sz="2800" dirty="0">
              <a:solidFill>
                <a:srgbClr val="FF0000"/>
              </a:solidFill>
              <a:latin typeface="Helvetica" charset="0"/>
            </a:endParaRPr>
          </a:p>
          <a:p>
            <a:pPr>
              <a:defRPr/>
            </a:pPr>
            <a:endParaRPr lang="en-US" sz="2800" dirty="0">
              <a:latin typeface="Helvetica" charset="0"/>
            </a:endParaRPr>
          </a:p>
          <a:p>
            <a:pPr>
              <a:defRPr/>
            </a:pPr>
            <a:endParaRPr lang="en-US" sz="2800" dirty="0"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It may be the only thing your audience remembers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dirty="0">
              <a:solidFill>
                <a:srgbClr val="804000"/>
              </a:solidFill>
            </a:endParaRP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3457575"/>
            <a:ext cx="29845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9125" y="4238625"/>
            <a:ext cx="523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80FF"/>
                </a:solidFill>
                <a:latin typeface="Helvetica" charset="0"/>
              </a:rPr>
              <a:t>After a few minutes overtime, your</a:t>
            </a:r>
          </a:p>
          <a:p>
            <a:r>
              <a:rPr lang="en-GB">
                <a:solidFill>
                  <a:srgbClr val="0080FF"/>
                </a:solidFill>
                <a:latin typeface="Helvetica" charset="0"/>
              </a:rPr>
              <a:t>audience may look like this </a:t>
            </a:r>
            <a:r>
              <a:rPr lang="en-GB">
                <a:solidFill>
                  <a:srgbClr val="0080FF"/>
                </a:solidFill>
                <a:latin typeface="Wingdings" charset="0"/>
                <a:cs typeface="Wingdings" charset="0"/>
                <a:sym typeface="Wingdings" charset="0"/>
              </a:rPr>
              <a:t></a:t>
            </a:r>
            <a:endParaRPr lang="en-GB">
              <a:solidFill>
                <a:srgbClr val="0080FF"/>
              </a:solidFill>
              <a:latin typeface="Helvetica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52400" y="1295400"/>
            <a:ext cx="10074367" cy="697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3.	 </a:t>
            </a:r>
            <a:r>
              <a:rPr lang="en-GB" sz="2800" dirty="0">
                <a:solidFill>
                  <a:srgbClr val="FF0000"/>
                </a:solidFill>
                <a:latin typeface="Helvetica" charset="0"/>
              </a:rPr>
              <a:t>Never Run Overtime! (EVER!)</a:t>
            </a:r>
            <a:endParaRPr lang="en-US" sz="2800" dirty="0">
              <a:solidFill>
                <a:srgbClr val="FF0000"/>
              </a:solidFill>
              <a:latin typeface="Helvetica" charset="0"/>
            </a:endParaRPr>
          </a:p>
          <a:p>
            <a:pPr>
              <a:defRPr/>
            </a:pPr>
            <a:endParaRPr lang="en-US" sz="2800" dirty="0">
              <a:latin typeface="Helvetica" charset="0"/>
            </a:endParaRPr>
          </a:p>
          <a:p>
            <a:pPr>
              <a:defRPr/>
            </a:pPr>
            <a:endParaRPr lang="en-US" sz="2800" dirty="0"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Strategies to avoid running too long: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</a:t>
            </a: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 Practice your talk (and time yourself</a:t>
            </a:r>
            <a:r>
              <a:rPr lang="en-GB" sz="2800" dirty="0" smtClean="0">
                <a:solidFill>
                  <a:srgbClr val="804000"/>
                </a:solidFill>
                <a:latin typeface="Helvetica" charset="0"/>
                <a:sym typeface="Wingdings"/>
              </a:rPr>
              <a:t>)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800" dirty="0">
              <a:solidFill>
                <a:srgbClr val="804000"/>
              </a:solidFill>
              <a:latin typeface="Helvetica" charset="0"/>
              <a:sym typeface="Wingdings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 Know how long you typically spend on each slide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		(I spend about 1 minute per slide on average</a:t>
            </a:r>
            <a:r>
              <a:rPr lang="en-GB" sz="2800" dirty="0" smtClean="0">
                <a:solidFill>
                  <a:srgbClr val="804000"/>
                </a:solidFill>
                <a:latin typeface="Helvetica" charset="0"/>
                <a:sym typeface="Wingdings"/>
              </a:rPr>
              <a:t>)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800" dirty="0">
              <a:solidFill>
                <a:srgbClr val="804000"/>
              </a:solidFill>
              <a:latin typeface="Helvetica" charset="0"/>
              <a:sym typeface="Wingdings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 Prepare your talk carefully: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1374775" algn="l"/>
              </a:tabLst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	Cut out unnecessary material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1374775" algn="l"/>
              </a:tabLst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	Update your talk each time you give it</a:t>
            </a:r>
            <a:r>
              <a:rPr lang="en-GB" sz="2800" dirty="0" smtClean="0">
                <a:solidFill>
                  <a:srgbClr val="804000"/>
                </a:solidFill>
                <a:latin typeface="Helvetica" charset="0"/>
                <a:sym typeface="Wingdings"/>
              </a:rPr>
              <a:t>.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1374775" algn="l"/>
              </a:tabLst>
              <a:defRPr/>
            </a:pPr>
            <a:endParaRPr lang="en-GB" sz="800" dirty="0">
              <a:solidFill>
                <a:srgbClr val="804000"/>
              </a:solidFill>
              <a:latin typeface="Helvetica" charset="0"/>
              <a:sym typeface="Wingdings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tabLst>
                <a:tab pos="1374775" algn="l"/>
              </a:tabLst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</a:t>
            </a:r>
            <a:r>
              <a:rPr lang="en-GB" sz="2800" dirty="0" smtClean="0">
                <a:solidFill>
                  <a:srgbClr val="804000"/>
                </a:solidFill>
                <a:latin typeface="Helvetica" charset="0"/>
                <a:sym typeface="Wingdings"/>
              </a:rPr>
              <a:t> </a:t>
            </a:r>
            <a:r>
              <a:rPr lang="en-GB" sz="2800" u="sng" dirty="0" smtClean="0">
                <a:solidFill>
                  <a:srgbClr val="804000"/>
                </a:solidFill>
                <a:latin typeface="Helvetica" charset="0"/>
                <a:sym typeface="Wingdings"/>
              </a:rPr>
              <a:t>Simplify</a:t>
            </a:r>
            <a:r>
              <a:rPr lang="en-GB" sz="2800" dirty="0" smtClean="0">
                <a:solidFill>
                  <a:srgbClr val="804000"/>
                </a:solidFill>
                <a:latin typeface="Helvetica" charset="0"/>
                <a:sym typeface="Wingdings"/>
              </a:rPr>
              <a:t> (figures, concepts, conclusions) to make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tabLst>
                <a:tab pos="1374775" algn="l"/>
              </a:tabLst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</a:t>
            </a:r>
            <a:r>
              <a:rPr lang="en-GB" sz="2800" dirty="0" smtClean="0">
                <a:solidFill>
                  <a:srgbClr val="804000"/>
                </a:solidFill>
                <a:latin typeface="Helvetica" charset="0"/>
                <a:sym typeface="Wingdings"/>
              </a:rPr>
              <a:t>	sure your message is easily understood</a:t>
            </a:r>
            <a:endParaRPr lang="en-GB" sz="2800" dirty="0">
              <a:solidFill>
                <a:srgbClr val="804000"/>
              </a:solidFill>
              <a:latin typeface="Helvetica" charset="0"/>
              <a:sym typeface="Wingdings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1374775" algn="l"/>
              </a:tabLst>
              <a:defRPr/>
            </a:pPr>
            <a:endParaRPr lang="en-GB" sz="2800" dirty="0">
              <a:solidFill>
                <a:srgbClr val="804000"/>
              </a:solidFill>
              <a:latin typeface="Helvetica" charset="0"/>
              <a:sym typeface="Wingdings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1374775" algn="l"/>
              </a:tabLst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	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  <a:sym typeface="Wingdings"/>
              </a:rPr>
              <a:t>			</a:t>
            </a:r>
            <a:endParaRPr lang="en-GB" sz="2800" dirty="0">
              <a:solidFill>
                <a:srgbClr val="804000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52400" y="1295400"/>
            <a:ext cx="87518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>
                <a:solidFill>
                  <a:srgbClr val="FF0000"/>
                </a:solidFill>
                <a:latin typeface="Helvetica" charset="0"/>
              </a:rPr>
              <a:t>4.	Figures should be clear</a:t>
            </a:r>
            <a:endParaRPr lang="en-GB" sz="2800">
              <a:solidFill>
                <a:srgbClr val="8040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804000"/>
                </a:solidFill>
                <a:latin typeface="Helvetica" charset="0"/>
              </a:rPr>
              <a:t>			Axes and labels should be easy to read.</a:t>
            </a:r>
            <a:endParaRPr lang="en-US">
              <a:solidFill>
                <a:srgbClr val="804000"/>
              </a:solidFill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4114800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Snapshot 2011-01-13 22-07-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73450"/>
            <a:ext cx="49530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76400" y="2819400"/>
            <a:ext cx="221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FF"/>
                </a:solidFill>
                <a:latin typeface="Helvetica" charset="0"/>
              </a:rPr>
              <a:t>From a paper: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045325" y="2819400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FF"/>
                </a:solidFill>
                <a:latin typeface="Helvetica" charset="0"/>
              </a:rPr>
              <a:t>For a talk: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flipV="1">
            <a:off x="5410200" y="2362200"/>
            <a:ext cx="0" cy="4876800"/>
          </a:xfrm>
          <a:prstGeom prst="line">
            <a:avLst/>
          </a:prstGeom>
          <a:noFill/>
          <a:ln w="38100">
            <a:solidFill>
              <a:srgbClr val="008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52400" y="1295400"/>
            <a:ext cx="9788525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>
                <a:solidFill>
                  <a:srgbClr val="FF0000"/>
                </a:solidFill>
                <a:latin typeface="Helvetica" charset="0"/>
              </a:rPr>
              <a:t>5.	Avoid equations</a:t>
            </a:r>
            <a:r>
              <a:rPr lang="en-US" sz="2800">
                <a:latin typeface="Helvetica" charset="0"/>
              </a:rPr>
              <a:t>	</a:t>
            </a:r>
            <a:r>
              <a:rPr lang="en-GB" sz="2800">
                <a:solidFill>
                  <a:srgbClr val="804000"/>
                </a:solidFill>
                <a:latin typeface="Helvetica" charset="0"/>
              </a:rPr>
              <a:t>(or at least be careful) 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804000"/>
                </a:solidFill>
                <a:latin typeface="Helvetica" charset="0"/>
              </a:rPr>
              <a:t>					Focus on the equations</a:t>
            </a:r>
            <a:r>
              <a:rPr lang="ja-JP" altLang="en-GB" sz="2800">
                <a:solidFill>
                  <a:srgbClr val="804000"/>
                </a:solidFill>
                <a:latin typeface="Helvetica" charset="0"/>
              </a:rPr>
              <a:t>’</a:t>
            </a:r>
            <a:r>
              <a:rPr lang="en-GB" sz="2800">
                <a:solidFill>
                  <a:srgbClr val="804000"/>
                </a:solidFill>
                <a:latin typeface="Helvetica" charset="0"/>
              </a:rPr>
              <a:t>s </a:t>
            </a:r>
            <a:r>
              <a:rPr lang="en-GB" sz="2800" u="sng">
                <a:solidFill>
                  <a:srgbClr val="804000"/>
                </a:solidFill>
                <a:latin typeface="Helvetica" charset="0"/>
              </a:rPr>
              <a:t>meaning</a:t>
            </a:r>
            <a:r>
              <a:rPr lang="en-GB" sz="2800">
                <a:solidFill>
                  <a:srgbClr val="804000"/>
                </a:solidFill>
                <a:latin typeface="Helvetica" charset="0"/>
              </a:rPr>
              <a:t>.</a:t>
            </a:r>
            <a:endParaRPr lang="en-US">
              <a:solidFill>
                <a:srgbClr val="804000"/>
              </a:solidFill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804000"/>
                </a:solidFill>
                <a:latin typeface="Helvetica" charset="0"/>
              </a:rPr>
              <a:t>					Make the equation simple.</a:t>
            </a:r>
          </a:p>
        </p:txBody>
      </p:sp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95800"/>
            <a:ext cx="447516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2438400" y="2895600"/>
          <a:ext cx="73914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4" imgW="3937000" imgH="546100" progId="Equation.3">
                  <p:embed/>
                </p:oleObj>
              </mc:Choice>
              <mc:Fallback>
                <p:oleObj name="Equation" r:id="rId4" imgW="3937000" imgH="546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73914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4"/>
          <p:cNvGraphicFramePr>
            <a:graphicFrameLocks noChangeAspect="1"/>
          </p:cNvGraphicFramePr>
          <p:nvPr/>
        </p:nvGraphicFramePr>
        <p:xfrm>
          <a:off x="131763" y="5486400"/>
          <a:ext cx="482123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6" imgW="2324100" imgH="431800" progId="Equation.3">
                  <p:embed/>
                </p:oleObj>
              </mc:Choice>
              <mc:Fallback>
                <p:oleObj name="Equation" r:id="rId6" imgW="2324100" imgH="431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5486400"/>
                        <a:ext cx="482123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381000" y="2667000"/>
            <a:ext cx="221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FF"/>
                </a:solidFill>
                <a:latin typeface="Helvetica" charset="0"/>
              </a:rPr>
              <a:t>From a paper: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57200" y="4495800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80FF"/>
                </a:solidFill>
                <a:latin typeface="Helvetica" charset="0"/>
              </a:rPr>
              <a:t>For a talk:</a:t>
            </a:r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533400" y="4191000"/>
            <a:ext cx="8991600" cy="0"/>
          </a:xfrm>
          <a:prstGeom prst="line">
            <a:avLst/>
          </a:prstGeom>
          <a:noFill/>
          <a:ln w="38100">
            <a:solidFill>
              <a:srgbClr val="008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0077450" cy="755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>
                    <a:alpha val="4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52400" y="1255713"/>
            <a:ext cx="9544050" cy="587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 startAt="6"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Avoid Distractions</a:t>
            </a:r>
            <a:endParaRPr lang="en-US" sz="2800" dirty="0">
              <a:latin typeface="Helvetica" charset="0"/>
            </a:endParaRPr>
          </a:p>
          <a:p>
            <a:pPr>
              <a:defRPr/>
            </a:pPr>
            <a:endParaRPr lang="en-US" sz="20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latin typeface="Helvetica" charset="0"/>
              </a:rPr>
              <a:t>	Examples of Distractions:</a:t>
            </a:r>
          </a:p>
          <a:p>
            <a:pPr marL="457200" indent="-457200">
              <a:buFont typeface="Arial" charset="0"/>
              <a:buNone/>
              <a:defRPr/>
            </a:pPr>
            <a:endParaRPr lang="en-GB" sz="2800" dirty="0">
              <a:solidFill>
                <a:srgbClr val="804000"/>
              </a:solidFill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Distracting background </a:t>
            </a:r>
          </a:p>
          <a:p>
            <a:pPr marL="457200" indent="-457200">
              <a:buFont typeface="Arial" charset="0"/>
              <a:buNone/>
              <a:defRPr/>
            </a:pPr>
            <a:endParaRPr lang="en-GB" sz="2800" dirty="0">
              <a:solidFill>
                <a:srgbClr val="804000"/>
              </a:solidFill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Unnecessary graphics</a:t>
            </a:r>
          </a:p>
          <a:p>
            <a:pPr marL="457200" indent="-457200">
              <a:buFont typeface="Arial" charset="0"/>
              <a:buNone/>
              <a:defRPr/>
            </a:pPr>
            <a:endParaRPr lang="en-GB" sz="2000" dirty="0">
              <a:solidFill>
                <a:srgbClr val="804000"/>
              </a:solidFill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Extra text that you don</a:t>
            </a:r>
            <a:r>
              <a:rPr lang="ja-JP" altLang="en-GB" sz="2800" dirty="0">
                <a:solidFill>
                  <a:srgbClr val="804000"/>
                </a:solidFill>
                <a:latin typeface="Helvetica" charset="0"/>
              </a:rPr>
              <a:t>’</a:t>
            </a: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t refer to, is too 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long, or that is not so very relevant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en-GB" sz="1600" dirty="0">
                <a:solidFill>
                  <a:srgbClr val="804000"/>
                </a:solidFill>
                <a:latin typeface="Helvetica" charset="0"/>
              </a:rPr>
              <a:t>				</a:t>
            </a:r>
          </a:p>
          <a:p>
            <a:pPr marL="457200" indent="-457200"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Obvious nervousness</a:t>
            </a:r>
          </a:p>
          <a:p>
            <a:pPr marL="457200" indent="-457200">
              <a:buFont typeface="Arial" charset="0"/>
              <a:buNone/>
              <a:defRPr/>
            </a:pPr>
            <a:endParaRPr lang="en-GB" sz="2800" dirty="0">
              <a:solidFill>
                <a:srgbClr val="804000"/>
              </a:solidFill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A waving pointer</a:t>
            </a:r>
          </a:p>
        </p:txBody>
      </p:sp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12954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39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12954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39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48400"/>
            <a:ext cx="12954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39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1270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39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65750"/>
            <a:ext cx="1270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52400" y="1295400"/>
            <a:ext cx="8691563" cy="58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 startAt="6"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Avoid Distractions</a:t>
            </a:r>
            <a:endParaRPr lang="en-US" sz="2800" dirty="0">
              <a:latin typeface="Helvetica" charset="0"/>
            </a:endParaRPr>
          </a:p>
          <a:p>
            <a:pPr marL="457200" indent="-457200">
              <a:buFont typeface="Arial" charset="0"/>
              <a:buAutoNum type="arabicPeriod" startAt="6"/>
              <a:defRPr/>
            </a:pPr>
            <a:endParaRPr lang="en-US" sz="28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latin typeface="Helvetica" charset="0"/>
              </a:rPr>
              <a:t>	Examples of Distractions:</a:t>
            </a:r>
          </a:p>
          <a:p>
            <a:pPr marL="457200" indent="-457200">
              <a:buFont typeface="Arial" charset="0"/>
              <a:buNone/>
              <a:defRPr/>
            </a:pPr>
            <a:endParaRPr lang="en-GB" sz="2800" dirty="0">
              <a:solidFill>
                <a:srgbClr val="804000"/>
              </a:solidFill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• Distracting background </a:t>
            </a:r>
          </a:p>
          <a:p>
            <a:pPr marL="457200" indent="-457200">
              <a:lnSpc>
                <a:spcPct val="140000"/>
              </a:lnSpc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• Unnecessary text or graphics</a:t>
            </a:r>
          </a:p>
          <a:p>
            <a:pPr marL="457200" indent="-457200">
              <a:lnSpc>
                <a:spcPct val="140000"/>
              </a:lnSpc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• Obvious nervousness</a:t>
            </a:r>
          </a:p>
          <a:p>
            <a:pPr marL="457200" indent="-457200">
              <a:lnSpc>
                <a:spcPct val="140000"/>
              </a:lnSpc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• A waving pointer</a:t>
            </a:r>
          </a:p>
          <a:p>
            <a:pPr marL="457200" indent="-457200">
              <a:lnSpc>
                <a:spcPct val="140000"/>
              </a:lnSpc>
              <a:buFont typeface="Arial" charset="0"/>
              <a:buNone/>
              <a:defRPr/>
            </a:pPr>
            <a:r>
              <a:rPr lang="en-GB" sz="2800" dirty="0">
                <a:solidFill>
                  <a:srgbClr val="804000"/>
                </a:solidFill>
                <a:latin typeface="Helvetica" charset="0"/>
              </a:rPr>
              <a:t>				• Clothing (?)</a:t>
            </a:r>
          </a:p>
          <a:p>
            <a:pPr marL="457200" indent="-457200">
              <a:lnSpc>
                <a:spcPct val="140000"/>
              </a:lnSpc>
              <a:buFont typeface="Arial" charset="0"/>
              <a:buNone/>
              <a:defRPr/>
            </a:pPr>
            <a:endParaRPr lang="en-GB" sz="2800" dirty="0">
              <a:solidFill>
                <a:srgbClr val="804000"/>
              </a:solidFill>
              <a:latin typeface="Helvetica" charset="0"/>
            </a:endParaRPr>
          </a:p>
          <a:p>
            <a:pPr marL="457200" indent="-457200">
              <a:lnSpc>
                <a:spcPct val="140000"/>
              </a:lnSpc>
              <a:buFont typeface="Arial" charset="0"/>
              <a:buNone/>
              <a:defRPr/>
            </a:pPr>
            <a:r>
              <a:rPr lang="en-GB" sz="2800" dirty="0">
                <a:solidFill>
                  <a:srgbClr val="FF0000"/>
                </a:solidFill>
                <a:latin typeface="Helvetica" charset="0"/>
              </a:rPr>
              <a:t>			Keep the focus on what you are saying </a:t>
            </a:r>
            <a:endParaRPr lang="en-GB" sz="2800" dirty="0">
              <a:solidFill>
                <a:srgbClr val="804000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295400"/>
            <a:ext cx="73183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7.	A talk is a </a:t>
            </a:r>
            <a:r>
              <a:rPr lang="en-US" sz="2800" i="1" dirty="0">
                <a:solidFill>
                  <a:srgbClr val="FF0000"/>
                </a:solidFill>
                <a:latin typeface="Helvetica" charset="0"/>
              </a:rPr>
              <a:t>performance</a:t>
            </a:r>
            <a:endParaRPr lang="en-US" sz="2800" dirty="0">
              <a:latin typeface="Helvetica" charset="0"/>
            </a:endParaRPr>
          </a:p>
          <a:p>
            <a:pPr>
              <a:defRPr/>
            </a:pPr>
            <a:endParaRPr lang="en-US" sz="10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048817"/>
                </a:solidFill>
                <a:latin typeface="Helvetica" charset="0"/>
              </a:rPr>
              <a:t>Delivery</a:t>
            </a: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Face the audience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Speak clearly and loud enough</a:t>
            </a: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 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295400"/>
            <a:ext cx="7318375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7.	A talk is a </a:t>
            </a:r>
            <a:r>
              <a:rPr lang="en-US" sz="2800" i="1" dirty="0">
                <a:solidFill>
                  <a:srgbClr val="FF0000"/>
                </a:solidFill>
                <a:latin typeface="Helvetica" charset="0"/>
              </a:rPr>
              <a:t>performance</a:t>
            </a:r>
            <a:endParaRPr lang="en-US" sz="2800" dirty="0">
              <a:latin typeface="Helvetica" charset="0"/>
            </a:endParaRPr>
          </a:p>
          <a:p>
            <a:pPr>
              <a:defRPr/>
            </a:pPr>
            <a:endParaRPr lang="en-US" sz="10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048817"/>
                </a:solidFill>
                <a:latin typeface="Helvetica" charset="0"/>
              </a:rPr>
              <a:t>Delivery</a:t>
            </a: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Face the audience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Speak clearly and loud enough</a:t>
            </a: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 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0080FF"/>
                </a:solidFill>
                <a:latin typeface="Helvetica" charset="0"/>
              </a:rPr>
              <a:t>Attitude</a:t>
            </a: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Project confidence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Be enthusiastic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295400"/>
            <a:ext cx="731837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7.	A talk is a </a:t>
            </a:r>
            <a:r>
              <a:rPr lang="en-US" sz="2800" i="1" dirty="0">
                <a:solidFill>
                  <a:srgbClr val="FF0000"/>
                </a:solidFill>
                <a:latin typeface="Helvetica" charset="0"/>
              </a:rPr>
              <a:t>performance</a:t>
            </a:r>
            <a:endParaRPr lang="en-US" sz="2800" dirty="0">
              <a:latin typeface="Helvetica" charset="0"/>
            </a:endParaRPr>
          </a:p>
          <a:p>
            <a:pPr>
              <a:defRPr/>
            </a:pPr>
            <a:endParaRPr lang="en-US" sz="10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048817"/>
                </a:solidFill>
                <a:latin typeface="Helvetica" charset="0"/>
              </a:rPr>
              <a:t>Delivery</a:t>
            </a: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Face the audience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Speak clearly and loud enough</a:t>
            </a: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 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0080FF"/>
                </a:solidFill>
                <a:latin typeface="Helvetica" charset="0"/>
              </a:rPr>
              <a:t>Attitude</a:t>
            </a: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Project confidence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Be enthusiastic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6E4D13"/>
                </a:solidFill>
                <a:latin typeface="Helvetica" charset="0"/>
              </a:rPr>
              <a:t>Rapport</a:t>
            </a: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Relate to your audience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Interact with your audience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52400" y="1295400"/>
            <a:ext cx="7318375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7.	A talk is a </a:t>
            </a:r>
            <a:r>
              <a:rPr lang="en-US" sz="2800" i="1" dirty="0">
                <a:solidFill>
                  <a:srgbClr val="FF0000"/>
                </a:solidFill>
                <a:latin typeface="Helvetica" charset="0"/>
              </a:rPr>
              <a:t>performance</a:t>
            </a:r>
            <a:endParaRPr lang="en-US" sz="2800" dirty="0">
              <a:latin typeface="Helvetica" charset="0"/>
            </a:endParaRPr>
          </a:p>
          <a:p>
            <a:pPr>
              <a:defRPr/>
            </a:pPr>
            <a:endParaRPr lang="en-US" sz="10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048817"/>
                </a:solidFill>
                <a:latin typeface="Helvetica" charset="0"/>
              </a:rPr>
              <a:t>Delivery</a:t>
            </a: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Face the audience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48817"/>
                </a:solidFill>
                <a:latin typeface="Helvetica" charset="0"/>
              </a:rPr>
              <a:t>Speak clearly and loud enough</a:t>
            </a: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 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0080FF"/>
                </a:solidFill>
                <a:latin typeface="Helvetica" charset="0"/>
              </a:rPr>
              <a:t>Attitude</a:t>
            </a: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Project confidence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0080FF"/>
                </a:solidFill>
                <a:latin typeface="Helvetica" charset="0"/>
              </a:rPr>
              <a:t>Be enthusiastic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6E4D13"/>
                </a:solidFill>
                <a:latin typeface="Helvetica" charset="0"/>
              </a:rPr>
              <a:t>Rapport</a:t>
            </a: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Relate to your audience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Interact with your audience</a:t>
            </a:r>
          </a:p>
          <a:p>
            <a:pPr marL="2286000" lvl="4" indent="-457200">
              <a:buFont typeface="Arial" charset="0"/>
              <a:buNone/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u="sng" dirty="0">
                <a:solidFill>
                  <a:srgbClr val="8000FF"/>
                </a:solidFill>
                <a:latin typeface="Helvetica" charset="0"/>
              </a:rPr>
              <a:t>Entertain</a:t>
            </a:r>
            <a:r>
              <a:rPr lang="en-US" sz="2800" dirty="0">
                <a:solidFill>
                  <a:srgbClr val="8000FF"/>
                </a:solidFill>
                <a:latin typeface="Helvetica" charset="0"/>
              </a:rPr>
              <a:t>: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8000FF"/>
                </a:solidFill>
                <a:latin typeface="Helvetica" charset="0"/>
              </a:rPr>
              <a:t>Don’t be boring!</a:t>
            </a:r>
          </a:p>
          <a:p>
            <a:pPr marL="2286000" lvl="4" indent="-457200">
              <a:buFont typeface="Arial" charset="0"/>
              <a:buNone/>
              <a:defRPr/>
            </a:pPr>
            <a:r>
              <a:rPr lang="en-GB" sz="2800" dirty="0">
                <a:solidFill>
                  <a:srgbClr val="8000FF"/>
                </a:solidFill>
                <a:latin typeface="Helvetica" charset="0"/>
              </a:rPr>
              <a:t>Be careful with jokes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62580"/>
            <a:ext cx="62722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Assigned Reading (on the class website):</a:t>
            </a: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I Can’t Go On!</a:t>
            </a:r>
          </a:p>
          <a:p>
            <a:r>
              <a:rPr lang="en-US" i="1" dirty="0" smtClean="0">
                <a:latin typeface="Arial"/>
                <a:cs typeface="Arial"/>
              </a:rPr>
              <a:t>What’s behind </a:t>
            </a:r>
            <a:r>
              <a:rPr lang="en-US" i="1" dirty="0" err="1" smtClean="0">
                <a:latin typeface="Arial"/>
                <a:cs typeface="Arial"/>
              </a:rPr>
              <a:t>stagefright</a:t>
            </a:r>
            <a:r>
              <a:rPr lang="en-US" i="1" dirty="0" smtClean="0">
                <a:latin typeface="Arial"/>
                <a:cs typeface="Arial"/>
              </a:rPr>
              <a:t>?</a:t>
            </a:r>
          </a:p>
          <a:p>
            <a:endParaRPr lang="en-US" sz="1200" i="1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By Joan </a:t>
            </a:r>
            <a:r>
              <a:rPr lang="en-US" dirty="0" err="1" smtClean="0">
                <a:latin typeface="Arial"/>
                <a:cs typeface="Arial"/>
              </a:rPr>
              <a:t>Acocella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733425"/>
            <a:ext cx="3733800" cy="5144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5" y="2346068"/>
            <a:ext cx="54864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Arial"/>
                <a:cs typeface="Arial"/>
              </a:rPr>
              <a:t>Factors that breed </a:t>
            </a:r>
            <a:r>
              <a:rPr lang="en-US" u="sng" dirty="0" err="1" smtClean="0">
                <a:solidFill>
                  <a:srgbClr val="FF0000"/>
                </a:solidFill>
                <a:latin typeface="Arial"/>
                <a:cs typeface="Arial"/>
              </a:rPr>
              <a:t>stagefright</a:t>
            </a:r>
            <a:endParaRPr lang="en-US" u="sng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A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“culture” of performers not caring about the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audience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Media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vehicles that don’t require live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performance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Intense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pressure to perform at a high level every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time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Public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display of private emotions (exposure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)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Shyness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– many performers learned by practicing in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private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Awkwardness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- many performers are not social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9325" y="621982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How many of these are relevant for scientists?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98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Helvetica" charset="0"/>
              </a:rPr>
              <a:t>How to Give a Memorable Seminar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52400" y="1295400"/>
            <a:ext cx="9601200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 startAt="8"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Start out well</a:t>
            </a:r>
          </a:p>
          <a:p>
            <a:pPr marL="457200" indent="-457200"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Your first few sentences set a tone that can last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(Memorize them?)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618288" y="2514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248025"/>
            <a:ext cx="5638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Helvetica" charset="0"/>
              </a:rPr>
              <a:t>How to Give a Memorable Seminar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295400"/>
            <a:ext cx="9601200" cy="10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9. Avoid boring or confusing slides.</a:t>
            </a: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800" dirty="0">
                <a:solidFill>
                  <a:srgbClr val="6E4D13"/>
                </a:solidFill>
                <a:latin typeface="Helvetica" charset="0"/>
              </a:rPr>
              <a:t>	</a:t>
            </a:r>
            <a:endParaRPr lang="en-US" sz="800" dirty="0" smtClean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6E4D13"/>
                </a:solidFill>
                <a:latin typeface="Helvetica" charset="0"/>
              </a:rPr>
              <a:t>Example</a:t>
            </a: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: An outline of your seminar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838325" y="2486025"/>
            <a:ext cx="7543800" cy="487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6925" y="3095625"/>
            <a:ext cx="716280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Outline of my seminar about public speaking</a:t>
            </a:r>
          </a:p>
          <a:p>
            <a:pPr>
              <a:defRPr/>
            </a:pPr>
            <a:endParaRPr lang="en-US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  <a:tabLst>
                <a:tab pos="2284413" algn="l"/>
              </a:tabLst>
              <a:defRPr/>
            </a:pPr>
            <a:r>
              <a:rPr lang="en-US" sz="2000" dirty="0">
                <a:latin typeface="Arial"/>
                <a:cs typeface="Arial"/>
              </a:rPr>
              <a:t>Introduction	Why public speaking is important</a:t>
            </a:r>
          </a:p>
          <a:p>
            <a:pPr>
              <a:tabLst>
                <a:tab pos="2284413" algn="l"/>
              </a:tabLst>
              <a:defRPr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  <a:tabLst>
                <a:tab pos="2284413" algn="l"/>
              </a:tabLst>
              <a:defRPr/>
            </a:pPr>
            <a:r>
              <a:rPr lang="en-US" sz="2000" dirty="0">
                <a:latin typeface="Arial"/>
                <a:cs typeface="Arial"/>
              </a:rPr>
              <a:t>Methods	How to get better at public speaking</a:t>
            </a:r>
          </a:p>
          <a:p>
            <a:pPr>
              <a:tabLst>
                <a:tab pos="2284413" algn="l"/>
              </a:tabLst>
              <a:defRPr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  <a:tabLst>
                <a:tab pos="2284413" algn="l"/>
              </a:tabLst>
              <a:defRPr/>
            </a:pPr>
            <a:r>
              <a:rPr lang="en-US" sz="2000" dirty="0">
                <a:latin typeface="Arial"/>
                <a:cs typeface="Arial"/>
              </a:rPr>
              <a:t>Results	How to evaluate your public speaking</a:t>
            </a:r>
          </a:p>
          <a:p>
            <a:pPr>
              <a:tabLst>
                <a:tab pos="2284413" algn="l"/>
              </a:tabLst>
              <a:defRPr/>
            </a:pPr>
            <a:endParaRPr lang="en-US" sz="2000" dirty="0">
              <a:latin typeface="Arial"/>
              <a:cs typeface="Arial"/>
            </a:endParaRPr>
          </a:p>
          <a:p>
            <a:pPr marL="457200" indent="-457200">
              <a:buFontTx/>
              <a:buAutoNum type="arabicPeriod"/>
              <a:tabLst>
                <a:tab pos="2284413" algn="l"/>
              </a:tabLst>
              <a:defRPr/>
            </a:pPr>
            <a:r>
              <a:rPr lang="en-US" sz="2000" dirty="0">
                <a:latin typeface="Arial"/>
                <a:cs typeface="Arial"/>
              </a:rPr>
              <a:t>Conclusions	What to expect as you get better at 			public speaking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Helvetica" charset="0"/>
              </a:rPr>
              <a:t>How to Give a Memorable Seminar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295400"/>
            <a:ext cx="9601200" cy="104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9. Avoid boring or confusing slides</a:t>
            </a:r>
            <a:r>
              <a:rPr lang="en-US" sz="2800" dirty="0" smtClean="0">
                <a:solidFill>
                  <a:srgbClr val="FF0000"/>
                </a:solidFill>
                <a:latin typeface="Helvetica" charset="0"/>
              </a:rPr>
              <a:t>.</a:t>
            </a:r>
          </a:p>
          <a:p>
            <a:pPr>
              <a:defRPr/>
            </a:pPr>
            <a:endParaRPr lang="en-US" sz="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Example: An excerpt from a long passage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38325" y="2486025"/>
            <a:ext cx="7543800" cy="4876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066925" y="2714625"/>
            <a:ext cx="70104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Public Speaking  </a:t>
            </a:r>
            <a:r>
              <a:rPr lang="en-US" sz="2000" dirty="0">
                <a:latin typeface="Arial" charset="0"/>
                <a:cs typeface="Arial" charset="0"/>
              </a:rPr>
              <a:t>(from Wikipedia)</a:t>
            </a:r>
          </a:p>
          <a:p>
            <a:endParaRPr lang="en-US" sz="1400" dirty="0">
              <a:latin typeface="Arial" charset="0"/>
              <a:cs typeface="Arial" charset="0"/>
            </a:endParaRPr>
          </a:p>
          <a:p>
            <a:r>
              <a:rPr lang="en-US" sz="1400" dirty="0">
                <a:latin typeface="Arial" charset="0"/>
                <a:cs typeface="Arial" charset="0"/>
              </a:rPr>
              <a:t>In public speaking, as in any form of communication, there are five basic elements, often expressed as "</a:t>
            </a:r>
            <a:r>
              <a:rPr lang="en-US" sz="1400" i="1" dirty="0">
                <a:latin typeface="Arial" charset="0"/>
                <a:cs typeface="Arial" charset="0"/>
              </a:rPr>
              <a:t>who</a:t>
            </a:r>
            <a:r>
              <a:rPr lang="en-US" sz="1400" dirty="0">
                <a:latin typeface="Arial" charset="0"/>
                <a:cs typeface="Arial" charset="0"/>
              </a:rPr>
              <a:t> is saying </a:t>
            </a:r>
            <a:r>
              <a:rPr lang="en-US" sz="1400" i="1" dirty="0">
                <a:latin typeface="Arial" charset="0"/>
                <a:cs typeface="Arial" charset="0"/>
              </a:rPr>
              <a:t>what</a:t>
            </a:r>
            <a:r>
              <a:rPr lang="en-US" sz="1400" dirty="0">
                <a:latin typeface="Arial" charset="0"/>
                <a:cs typeface="Arial" charset="0"/>
              </a:rPr>
              <a:t> to </a:t>
            </a:r>
            <a:r>
              <a:rPr lang="en-US" sz="1400" i="1" dirty="0">
                <a:latin typeface="Arial" charset="0"/>
                <a:cs typeface="Arial" charset="0"/>
              </a:rPr>
              <a:t>whom</a:t>
            </a:r>
            <a:r>
              <a:rPr lang="en-US" sz="1400" dirty="0">
                <a:latin typeface="Arial" charset="0"/>
                <a:cs typeface="Arial" charset="0"/>
              </a:rPr>
              <a:t> using what </a:t>
            </a:r>
            <a:r>
              <a:rPr lang="en-US" sz="1400" i="1" dirty="0">
                <a:latin typeface="Arial" charset="0"/>
                <a:cs typeface="Arial" charset="0"/>
              </a:rPr>
              <a:t>medium</a:t>
            </a:r>
            <a:r>
              <a:rPr lang="en-US" sz="1400" dirty="0">
                <a:latin typeface="Arial" charset="0"/>
                <a:cs typeface="Arial" charset="0"/>
              </a:rPr>
              <a:t> with what </a:t>
            </a:r>
            <a:r>
              <a:rPr lang="en-US" sz="1400" i="1" dirty="0">
                <a:latin typeface="Arial" charset="0"/>
                <a:cs typeface="Arial" charset="0"/>
              </a:rPr>
              <a:t>effects</a:t>
            </a:r>
            <a:r>
              <a:rPr lang="en-US" sz="1400" dirty="0">
                <a:latin typeface="Arial" charset="0"/>
                <a:cs typeface="Arial" charset="0"/>
              </a:rPr>
              <a:t>?" The purpose of public speaking can range from simply transmitting information, to motivating people to act, to simply telling  a story. Good orators should not only be able to engage their audience, but also able to read them. The power of a truly great presenter is the ability to change the emotions of their listeners, not just inform them. Public speaking can also be considered a discourse community. Interpersonal communication and public speaking have several components that embrace such things as motivational speaking, leadership/personal development, business, customer service, large group communication, and mass communication. Public speaking can be a powerful tool to use for purposes such as motivation, influence, persuasion, informing, translation, or simply ethos.</a:t>
            </a:r>
          </a:p>
          <a:p>
            <a:endParaRPr lang="en-US" sz="1400" dirty="0">
              <a:latin typeface="Arial" charset="0"/>
              <a:cs typeface="Arial" charset="0"/>
            </a:endParaRPr>
          </a:p>
          <a:p>
            <a:r>
              <a:rPr lang="en-US" sz="1400" dirty="0">
                <a:latin typeface="Arial" charset="0"/>
                <a:cs typeface="Arial" charset="0"/>
              </a:rPr>
              <a:t>In current times, public speaking for business and commercial events is often done by professionals, with speakers contracted either independently, through representation by speakers bureau paid on commission of 25-30%, or via other means.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Helvetica" charset="0"/>
              </a:rPr>
              <a:t>How to Give a Memorable Seminar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295400"/>
            <a:ext cx="9763125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10. Anticipate questions </a:t>
            </a:r>
          </a:p>
          <a:p>
            <a:pPr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Helvetica" charset="0"/>
                <a:sym typeface="Wingdings"/>
              </a:rPr>
              <a:t>Always be respectful of the questioner.</a:t>
            </a: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dirty="0">
                <a:solidFill>
                  <a:srgbClr val="3366FF"/>
                </a:solidFill>
                <a:latin typeface="Helvetica" charset="0"/>
                <a:sym typeface="Wingdings"/>
              </a:rPr>
              <a:t>HOWEVER: Make sure they are also respecting you.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solidFill>
                  <a:srgbClr val="8000FF"/>
                </a:solidFill>
                <a:latin typeface="Helvetica" charset="0"/>
                <a:sym typeface="Wingdings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Helvetica" charset="0"/>
              </a:rPr>
              <a:t>How to Give a Memorable Seminar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295400"/>
            <a:ext cx="9763125" cy="34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10. Anticipate questions </a:t>
            </a:r>
          </a:p>
          <a:p>
            <a:pPr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Helvetica" charset="0"/>
                <a:sym typeface="Wingdings"/>
              </a:rPr>
              <a:t>Always be respectful of the questioner.</a:t>
            </a: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dirty="0">
                <a:solidFill>
                  <a:srgbClr val="3366FF"/>
                </a:solidFill>
                <a:latin typeface="Helvetica" charset="0"/>
                <a:sym typeface="Wingdings"/>
              </a:rPr>
              <a:t>HOWEVER: Make sure they are also respecting you.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  <a:sym typeface="Wingdings"/>
              </a:rPr>
              <a:t>Don’t allow questioning to take over your talk.</a:t>
            </a:r>
          </a:p>
          <a:p>
            <a:pPr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  <a:sym typeface="Wingdings"/>
              </a:rPr>
              <a:t>	Remember, you are in control of the room.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solidFill>
                  <a:srgbClr val="8000FF"/>
                </a:solidFill>
                <a:latin typeface="Helvetica" charset="0"/>
                <a:sym typeface="Wingdings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Helvetica" charset="0"/>
              </a:rPr>
              <a:t>How to Give a Memorable Seminar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295400"/>
            <a:ext cx="97631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10. Anticipate questions </a:t>
            </a:r>
          </a:p>
          <a:p>
            <a:pPr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Helvetica" charset="0"/>
                <a:sym typeface="Wingdings"/>
              </a:rPr>
              <a:t>Always be respectful of the questioner.</a:t>
            </a: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dirty="0">
                <a:solidFill>
                  <a:srgbClr val="3366FF"/>
                </a:solidFill>
                <a:latin typeface="Helvetica" charset="0"/>
                <a:sym typeface="Wingdings"/>
              </a:rPr>
              <a:t>HOWEVER: Make sure they are also respecting you.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  <a:sym typeface="Wingdings"/>
              </a:rPr>
              <a:t>Don’t allow questioning to take over your talk</a:t>
            </a:r>
          </a:p>
          <a:p>
            <a:pPr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  <a:sym typeface="Wingdings"/>
              </a:rPr>
              <a:t>	Remember, you are in control of the room.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>
              <a:defRPr/>
            </a:pPr>
            <a:r>
              <a:rPr lang="en-US" sz="2800" dirty="0">
                <a:solidFill>
                  <a:srgbClr val="008000"/>
                </a:solidFill>
                <a:latin typeface="Helvetica" charset="0"/>
                <a:sym typeface="Wingdings"/>
              </a:rPr>
              <a:t>Use questions to highlight your main points.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solidFill>
                  <a:srgbClr val="8000FF"/>
                </a:solidFill>
                <a:latin typeface="Helvetica" charset="0"/>
                <a:sym typeface="Wingdings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Helvetica" charset="0"/>
              </a:rPr>
              <a:t>How to Give a Memorable Seminar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295400"/>
            <a:ext cx="9763125" cy="57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10. Anticipate questions </a:t>
            </a:r>
          </a:p>
          <a:p>
            <a:pPr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Helvetica" charset="0"/>
                <a:sym typeface="Wingdings"/>
              </a:rPr>
              <a:t>Always be respectful of the questioner.</a:t>
            </a:r>
          </a:p>
          <a:p>
            <a:pPr marL="457200" indent="-457200">
              <a:buFont typeface="Wingdings" charset="0"/>
              <a:buChar char="à"/>
              <a:defRPr/>
            </a:pPr>
            <a:r>
              <a:rPr lang="en-US" sz="2800" dirty="0">
                <a:solidFill>
                  <a:srgbClr val="3366FF"/>
                </a:solidFill>
                <a:latin typeface="Helvetica" charset="0"/>
                <a:sym typeface="Wingdings"/>
              </a:rPr>
              <a:t>HOWEVER: Make sure they are also respecting you.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  <a:sym typeface="Wingdings"/>
              </a:rPr>
              <a:t>Don’t allow questioning to take over your talk</a:t>
            </a:r>
          </a:p>
          <a:p>
            <a:pPr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  <a:sym typeface="Wingdings"/>
              </a:rPr>
              <a:t>	Remember, you are in control of the room.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>
              <a:defRPr/>
            </a:pPr>
            <a:r>
              <a:rPr lang="en-US" sz="2800" dirty="0">
                <a:solidFill>
                  <a:srgbClr val="008000"/>
                </a:solidFill>
                <a:latin typeface="Helvetica" charset="0"/>
                <a:sym typeface="Wingdings"/>
              </a:rPr>
              <a:t>Use questions to highlight your main points.</a:t>
            </a:r>
          </a:p>
          <a:p>
            <a:pPr>
              <a:defRPr/>
            </a:pPr>
            <a:endParaRPr lang="en-US" sz="2000" dirty="0">
              <a:solidFill>
                <a:srgbClr val="6E4D13"/>
              </a:solidFill>
              <a:latin typeface="Helvetica" charset="0"/>
              <a:sym typeface="Wingdings"/>
            </a:endParaRPr>
          </a:p>
          <a:p>
            <a:pPr>
              <a:defRPr/>
            </a:pPr>
            <a:r>
              <a:rPr lang="en-US" sz="2800" dirty="0">
                <a:solidFill>
                  <a:srgbClr val="8000FF"/>
                </a:solidFill>
                <a:latin typeface="Helvetica" charset="0"/>
                <a:sym typeface="Wingdings"/>
              </a:rPr>
              <a:t>Be prepared for critical questions:</a:t>
            </a:r>
          </a:p>
          <a:p>
            <a:pPr>
              <a:defRPr/>
            </a:pPr>
            <a:endParaRPr lang="en-US" sz="1000" dirty="0">
              <a:solidFill>
                <a:srgbClr val="8000FF"/>
              </a:solidFill>
              <a:latin typeface="Helvetica" charset="0"/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Char char="à"/>
              <a:defRPr/>
            </a:pPr>
            <a:r>
              <a:rPr lang="en-US" dirty="0">
                <a:solidFill>
                  <a:srgbClr val="8000FF"/>
                </a:solidFill>
                <a:latin typeface="Helvetica" charset="0"/>
                <a:sym typeface="Wingdings"/>
              </a:rPr>
              <a:t>At least know answers to </a:t>
            </a:r>
            <a:r>
              <a:rPr lang="en-US" i="1" dirty="0">
                <a:solidFill>
                  <a:srgbClr val="8000FF"/>
                </a:solidFill>
                <a:latin typeface="Helvetica" charset="0"/>
                <a:sym typeface="Wingdings"/>
              </a:rPr>
              <a:t>your own </a:t>
            </a:r>
            <a:r>
              <a:rPr lang="en-US" i="1" dirty="0" smtClean="0">
                <a:solidFill>
                  <a:srgbClr val="8000FF"/>
                </a:solidFill>
                <a:latin typeface="Helvetica" charset="0"/>
                <a:sym typeface="Wingdings"/>
              </a:rPr>
              <a:t>questions </a:t>
            </a:r>
            <a:r>
              <a:rPr lang="en-US" dirty="0" smtClean="0">
                <a:solidFill>
                  <a:srgbClr val="8000FF"/>
                </a:solidFill>
                <a:latin typeface="Helvetica" charset="0"/>
                <a:sym typeface="Wingdings"/>
              </a:rPr>
              <a:t>about your work</a:t>
            </a:r>
            <a:endParaRPr lang="en-US" dirty="0">
              <a:solidFill>
                <a:srgbClr val="8000FF"/>
              </a:solidFill>
              <a:latin typeface="Helvetica" charset="0"/>
              <a:sym typeface="Wingdings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Char char="à"/>
              <a:defRPr/>
            </a:pPr>
            <a:r>
              <a:rPr lang="en-US" dirty="0">
                <a:solidFill>
                  <a:srgbClr val="8000FF"/>
                </a:solidFill>
                <a:latin typeface="Helvetica" charset="0"/>
                <a:sym typeface="Wingdings"/>
              </a:rPr>
              <a:t>Prepare extra slides to help you answer expected questions</a:t>
            </a:r>
          </a:p>
          <a:p>
            <a:pPr marL="457200" indent="-457200">
              <a:lnSpc>
                <a:spcPct val="90000"/>
              </a:lnSpc>
              <a:buFont typeface="Wingdings" charset="0"/>
              <a:buChar char="à"/>
              <a:defRPr/>
            </a:pPr>
            <a:r>
              <a:rPr lang="en-US" dirty="0">
                <a:solidFill>
                  <a:srgbClr val="8000FF"/>
                </a:solidFill>
                <a:latin typeface="Helvetica" charset="0"/>
                <a:sym typeface="Wingdings"/>
              </a:rPr>
              <a:t>Acknowledge if you don’t know the answer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solidFill>
                  <a:srgbClr val="8000FF"/>
                </a:solidFill>
                <a:latin typeface="Helvetica" charset="0"/>
                <a:sym typeface="Wingdings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50292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52400" y="1295400"/>
            <a:ext cx="4343400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11.	Practice!!</a:t>
            </a:r>
          </a:p>
          <a:p>
            <a:pPr marL="457200" indent="-457200"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Work out transitions</a:t>
            </a:r>
          </a:p>
          <a:p>
            <a:pPr marL="457200" indent="-457200">
              <a:lnSpc>
                <a:spcPct val="18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Find efficient ways</a:t>
            </a:r>
          </a:p>
          <a:p>
            <a:pPr marL="457200" indent="-457200">
              <a:lnSpc>
                <a:spcPct val="7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	to make your point</a:t>
            </a:r>
          </a:p>
          <a:p>
            <a:pPr marL="457200" indent="-457200">
              <a:lnSpc>
                <a:spcPct val="7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7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Practice with a group</a:t>
            </a:r>
          </a:p>
          <a:p>
            <a:pPr marL="457200" indent="-457200">
              <a:lnSpc>
                <a:spcPct val="7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	and get feedback</a:t>
            </a:r>
          </a:p>
          <a:p>
            <a:pPr marL="457200" indent="-457200">
              <a:lnSpc>
                <a:spcPct val="7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7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	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618288" y="2514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52400" y="1295400"/>
            <a:ext cx="557212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Helvetica" charset="0"/>
              </a:rPr>
              <a:t>12.	Finally: Enjoy it!</a:t>
            </a:r>
          </a:p>
          <a:p>
            <a:pPr marL="457200" indent="-457200">
              <a:buFont typeface="Arial" charset="0"/>
              <a:buNone/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Each seminar is a chance to: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10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Char char="à"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  <a:sym typeface="Wingdings"/>
              </a:rPr>
              <a:t>Connect with new people</a:t>
            </a:r>
          </a:p>
          <a:p>
            <a:pPr marL="457200" indent="-457200">
              <a:lnSpc>
                <a:spcPct val="90000"/>
              </a:lnSpc>
              <a:buFont typeface="Wingdings" charset="0"/>
              <a:buChar char="à"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Improve your public speaking skills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Having the attention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of this many people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r>
              <a:rPr lang="en-US" sz="2800" dirty="0">
                <a:solidFill>
                  <a:srgbClr val="6E4D13"/>
                </a:solidFill>
                <a:latin typeface="Helvetica" charset="0"/>
              </a:rPr>
              <a:t>is a rare opportunity.</a:t>
            </a: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None/>
              <a:defRPr/>
            </a:pPr>
            <a:endParaRPr lang="en-US" sz="2800" dirty="0">
              <a:solidFill>
                <a:srgbClr val="6E4D13"/>
              </a:solidFill>
              <a:latin typeface="Helvetica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618288" y="2514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476625"/>
            <a:ext cx="57277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62580"/>
            <a:ext cx="62722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Assigned Reading (on the class website):</a:t>
            </a: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I Can’t Go On!</a:t>
            </a:r>
          </a:p>
          <a:p>
            <a:r>
              <a:rPr lang="en-US" i="1" dirty="0" smtClean="0">
                <a:latin typeface="Arial"/>
                <a:cs typeface="Arial"/>
              </a:rPr>
              <a:t>What’s behind </a:t>
            </a:r>
            <a:r>
              <a:rPr lang="en-US" i="1" dirty="0" err="1" smtClean="0">
                <a:latin typeface="Arial"/>
                <a:cs typeface="Arial"/>
              </a:rPr>
              <a:t>stagefright</a:t>
            </a:r>
            <a:r>
              <a:rPr lang="en-US" i="1" dirty="0" smtClean="0">
                <a:latin typeface="Arial"/>
                <a:cs typeface="Arial"/>
              </a:rPr>
              <a:t>?</a:t>
            </a:r>
          </a:p>
          <a:p>
            <a:endParaRPr lang="en-US" sz="1200" i="1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By Joan </a:t>
            </a:r>
            <a:r>
              <a:rPr lang="en-US" dirty="0" err="1" smtClean="0">
                <a:latin typeface="Arial"/>
                <a:cs typeface="Arial"/>
              </a:rPr>
              <a:t>Acocella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733425"/>
            <a:ext cx="3733800" cy="5144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5" y="2346068"/>
            <a:ext cx="5486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Arial"/>
                <a:cs typeface="Arial"/>
              </a:rPr>
              <a:t>Ways to combat </a:t>
            </a:r>
            <a:r>
              <a:rPr lang="en-US" u="sng" dirty="0" err="1">
                <a:solidFill>
                  <a:srgbClr val="FF0000"/>
                </a:solidFill>
                <a:latin typeface="Arial"/>
                <a:cs typeface="Arial"/>
              </a:rPr>
              <a:t>stagefright</a:t>
            </a:r>
            <a:endParaRPr lang="en-US" u="sng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sz="800" dirty="0">
              <a:solidFill>
                <a:srgbClr val="6E4D13"/>
              </a:solidFill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Beta </a:t>
            </a:r>
            <a:r>
              <a:rPr lang="en-US" dirty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– blockers (?!?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)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Yoga </a:t>
            </a:r>
            <a:r>
              <a:rPr lang="en-US" dirty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/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meditation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Techniques </a:t>
            </a:r>
            <a:r>
              <a:rPr lang="en-US" dirty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to think positive thoughts / build 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confidence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Techniques </a:t>
            </a:r>
            <a:r>
              <a:rPr lang="en-US" dirty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to “center yourself” or “focus” </a:t>
            </a:r>
            <a:endParaRPr lang="en-US" dirty="0" smtClean="0">
              <a:solidFill>
                <a:srgbClr val="6E4D13"/>
              </a:solidFill>
              <a:latin typeface="Arial"/>
              <a:cs typeface="Arial"/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Realize </a:t>
            </a:r>
            <a:r>
              <a:rPr lang="en-US" dirty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that there is no cure for </a:t>
            </a:r>
            <a:r>
              <a:rPr lang="en-US" dirty="0" err="1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stagefright</a:t>
            </a:r>
            <a:endParaRPr lang="en-US" dirty="0">
              <a:solidFill>
                <a:srgbClr val="6E4D13"/>
              </a:solidFill>
              <a:latin typeface="Arial"/>
              <a:cs typeface="Arial"/>
              <a:sym typeface="Wingdings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Use </a:t>
            </a:r>
            <a:r>
              <a:rPr lang="en-US" dirty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nervousness as a proof that you are serious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9325" y="621982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How many of these are relevant for scientists?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284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162580"/>
            <a:ext cx="62722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Assigned Reading (on the class website):</a:t>
            </a: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I Can’t Go On!</a:t>
            </a:r>
          </a:p>
          <a:p>
            <a:r>
              <a:rPr lang="en-US" i="1" dirty="0" smtClean="0">
                <a:latin typeface="Arial"/>
                <a:cs typeface="Arial"/>
              </a:rPr>
              <a:t>What’s behind </a:t>
            </a:r>
            <a:r>
              <a:rPr lang="en-US" i="1" dirty="0" err="1" smtClean="0">
                <a:latin typeface="Arial"/>
                <a:cs typeface="Arial"/>
              </a:rPr>
              <a:t>stagefright</a:t>
            </a:r>
            <a:r>
              <a:rPr lang="en-US" i="1" dirty="0" smtClean="0">
                <a:latin typeface="Arial"/>
                <a:cs typeface="Arial"/>
              </a:rPr>
              <a:t>?</a:t>
            </a:r>
          </a:p>
          <a:p>
            <a:endParaRPr lang="en-US" sz="1200" i="1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By Joan </a:t>
            </a:r>
            <a:r>
              <a:rPr lang="en-US" dirty="0" err="1" smtClean="0">
                <a:latin typeface="Arial"/>
                <a:cs typeface="Arial"/>
              </a:rPr>
              <a:t>Acocella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733425"/>
            <a:ext cx="3733800" cy="51441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725" y="2638425"/>
            <a:ext cx="5029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Stagefright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: Conclusions</a:t>
            </a:r>
          </a:p>
          <a:p>
            <a:endParaRPr lang="en-US" sz="800" dirty="0" smtClean="0">
              <a:latin typeface="Arial"/>
              <a:cs typeface="Arial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Nervousness is an integral part of public speaking</a:t>
            </a:r>
          </a:p>
          <a:p>
            <a:endParaRPr lang="en-US" sz="800" dirty="0" smtClean="0">
              <a:solidFill>
                <a:srgbClr val="6E4D13"/>
              </a:solidFill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This is true for scientists too</a:t>
            </a:r>
          </a:p>
          <a:p>
            <a:endParaRPr lang="en-US" sz="800" dirty="0" smtClean="0">
              <a:solidFill>
                <a:srgbClr val="6E4D13"/>
              </a:solidFill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It affects different people in different ways</a:t>
            </a:r>
          </a:p>
          <a:p>
            <a:endParaRPr lang="en-US" sz="800" dirty="0" smtClean="0">
              <a:solidFill>
                <a:srgbClr val="6E4D13"/>
              </a:solidFill>
              <a:latin typeface="Arial"/>
              <a:cs typeface="Arial"/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There are many ways to handle </a:t>
            </a:r>
            <a:r>
              <a:rPr lang="en-US" dirty="0" err="1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stagefright</a:t>
            </a:r>
            <a:r>
              <a:rPr lang="en-US" dirty="0" smtClean="0">
                <a:solidFill>
                  <a:srgbClr val="6E4D13"/>
                </a:solidFill>
                <a:latin typeface="Arial"/>
                <a:cs typeface="Arial"/>
                <a:sym typeface="Wingdings"/>
              </a:rPr>
              <a:t> – everyone must find their own way</a:t>
            </a:r>
          </a:p>
        </p:txBody>
      </p:sp>
    </p:spTree>
    <p:extLst>
      <p:ext uri="{BB962C8B-B14F-4D97-AF65-F5344CB8AC3E}">
        <p14:creationId xmlns:p14="http://schemas.microsoft.com/office/powerpoint/2010/main" val="159906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52400" y="1295400"/>
            <a:ext cx="965517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en-US" sz="2800">
                <a:solidFill>
                  <a:srgbClr val="FF0000"/>
                </a:solidFill>
                <a:latin typeface="Helvetica" charset="0"/>
              </a:rPr>
              <a:t>Consider your message</a:t>
            </a:r>
          </a:p>
          <a:p>
            <a:pPr marL="457200" indent="-457200">
              <a:buFont typeface="Arial" charset="0"/>
              <a:buNone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None/>
              <a:defRPr/>
            </a:pPr>
            <a:r>
              <a:rPr lang="en-US" sz="2800">
                <a:solidFill>
                  <a:srgbClr val="0080FF"/>
                </a:solidFill>
                <a:latin typeface="Helvetica" charset="0"/>
              </a:rPr>
              <a:t>		Every talk should make only </a:t>
            </a:r>
            <a:r>
              <a:rPr lang="en-US" sz="2800" u="sng">
                <a:solidFill>
                  <a:srgbClr val="0080FF"/>
                </a:solidFill>
                <a:latin typeface="Helvetica" charset="0"/>
              </a:rPr>
              <a:t>one</a:t>
            </a:r>
            <a:r>
              <a:rPr lang="en-US" sz="2800">
                <a:solidFill>
                  <a:srgbClr val="0080FF"/>
                </a:solidFill>
                <a:latin typeface="Helvetica" charset="0"/>
              </a:rPr>
              <a:t> main point.</a:t>
            </a:r>
          </a:p>
          <a:p>
            <a:pPr marL="457200" indent="-457200">
              <a:lnSpc>
                <a:spcPct val="120000"/>
              </a:lnSpc>
              <a:buFont typeface="Arial" charset="0"/>
              <a:buNone/>
              <a:defRPr/>
            </a:pPr>
            <a:r>
              <a:rPr lang="en-US" sz="2800">
                <a:solidFill>
                  <a:srgbClr val="0080FF"/>
                </a:solidFill>
                <a:latin typeface="Helvetica" charset="0"/>
              </a:rPr>
              <a:t>		Make sure everything you say relates to that point.</a:t>
            </a:r>
          </a:p>
          <a:p>
            <a:pPr marL="457200" indent="-457200">
              <a:buFont typeface="Arial" charset="0"/>
              <a:buNone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None/>
              <a:defRPr/>
            </a:pPr>
            <a:endParaRPr lang="en-US" sz="280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endParaRPr lang="en-US" sz="28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52400" y="1295400"/>
            <a:ext cx="9655175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en-US" sz="2800">
                <a:solidFill>
                  <a:srgbClr val="FF0000"/>
                </a:solidFill>
                <a:latin typeface="Helvetica" charset="0"/>
              </a:rPr>
              <a:t>Consider your message</a:t>
            </a:r>
          </a:p>
          <a:p>
            <a:pPr marL="457200" indent="-457200">
              <a:buFont typeface="Arial" charset="0"/>
              <a:buNone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None/>
              <a:defRPr/>
            </a:pPr>
            <a:r>
              <a:rPr lang="en-US" sz="2800">
                <a:solidFill>
                  <a:srgbClr val="0080FF"/>
                </a:solidFill>
                <a:latin typeface="Helvetica" charset="0"/>
              </a:rPr>
              <a:t>		Every talk should make only </a:t>
            </a:r>
            <a:r>
              <a:rPr lang="en-US" sz="2800" u="sng">
                <a:solidFill>
                  <a:srgbClr val="0080FF"/>
                </a:solidFill>
                <a:latin typeface="Helvetica" charset="0"/>
              </a:rPr>
              <a:t>one</a:t>
            </a:r>
            <a:r>
              <a:rPr lang="en-US" sz="2800">
                <a:solidFill>
                  <a:srgbClr val="0080FF"/>
                </a:solidFill>
                <a:latin typeface="Helvetica" charset="0"/>
              </a:rPr>
              <a:t> main point.</a:t>
            </a:r>
          </a:p>
          <a:p>
            <a:pPr marL="457200" indent="-457200">
              <a:lnSpc>
                <a:spcPct val="120000"/>
              </a:lnSpc>
              <a:buFont typeface="Arial" charset="0"/>
              <a:buNone/>
              <a:defRPr/>
            </a:pPr>
            <a:r>
              <a:rPr lang="en-US" sz="2800">
                <a:solidFill>
                  <a:srgbClr val="0080FF"/>
                </a:solidFill>
                <a:latin typeface="Helvetica" charset="0"/>
              </a:rPr>
              <a:t>		Make sure everything you say relates to that point.</a:t>
            </a:r>
          </a:p>
          <a:p>
            <a:pPr marL="457200" indent="-457200">
              <a:buFont typeface="Arial" charset="0"/>
              <a:buNone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None/>
              <a:defRPr/>
            </a:pPr>
            <a:r>
              <a:rPr lang="en-US" sz="2800">
                <a:solidFill>
                  <a:srgbClr val="0080FF"/>
                </a:solidFill>
                <a:latin typeface="Helvetica" charset="0"/>
              </a:rPr>
              <a:t>		</a:t>
            </a:r>
            <a:r>
              <a:rPr lang="en-US" sz="2800">
                <a:solidFill>
                  <a:srgbClr val="804000"/>
                </a:solidFill>
                <a:latin typeface="Helvetica" charset="0"/>
              </a:rPr>
              <a:t>What should your audience take home?</a:t>
            </a:r>
          </a:p>
          <a:p>
            <a:pPr marL="457200" indent="-457200">
              <a:lnSpc>
                <a:spcPct val="120000"/>
              </a:lnSpc>
              <a:buFont typeface="Arial" charset="0"/>
              <a:buNone/>
              <a:defRPr/>
            </a:pPr>
            <a:r>
              <a:rPr lang="en-US" sz="2800">
                <a:solidFill>
                  <a:srgbClr val="804000"/>
                </a:solidFill>
                <a:latin typeface="Helvetica" charset="0"/>
              </a:rPr>
              <a:t>		Will your audience understand this easily?</a:t>
            </a:r>
            <a:endParaRPr lang="en-US" sz="2800">
              <a:solidFill>
                <a:srgbClr val="6E4D13"/>
              </a:solidFill>
              <a:latin typeface="Helvetica" charset="0"/>
            </a:endParaRPr>
          </a:p>
          <a:p>
            <a:pPr marL="457200" indent="-457200">
              <a:buFont typeface="Arial" charset="0"/>
              <a:buNone/>
              <a:defRPr/>
            </a:pPr>
            <a:endParaRPr lang="en-US" sz="280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" y="1295400"/>
            <a:ext cx="96647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>
                <a:solidFill>
                  <a:srgbClr val="FF0000"/>
                </a:solidFill>
                <a:latin typeface="Helvetica" charset="0"/>
              </a:rPr>
              <a:t>2.	Tell a story</a:t>
            </a:r>
          </a:p>
          <a:p>
            <a:pPr marL="457200" indent="-457200">
              <a:buFont typeface="Arial" charset="0"/>
              <a:buAutoNum type="arabicPeriod"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Beginning:	What problem are you trying to solve?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		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Why is this problem important?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		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How do you plan to solve this problem?</a:t>
            </a:r>
            <a:endParaRPr lang="en-GB" sz="2800">
              <a:solidFill>
                <a:srgbClr val="DC23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2800">
              <a:solidFill>
                <a:srgbClr val="DC23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2400" y="1295400"/>
            <a:ext cx="994410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>
                <a:solidFill>
                  <a:srgbClr val="FF0000"/>
                </a:solidFill>
                <a:latin typeface="Helvetica" charset="0"/>
              </a:rPr>
              <a:t>2.	Tell a story</a:t>
            </a:r>
          </a:p>
          <a:p>
            <a:pPr marL="457200" indent="-457200">
              <a:buFont typeface="Arial" charset="0"/>
              <a:buAutoNum type="arabicPeriod"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Beginning:	What problem are you trying to solve?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		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Why is this problem important?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		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How do you plan to solve this problem?</a:t>
            </a:r>
            <a:endParaRPr lang="en-GB" sz="2800">
              <a:solidFill>
                <a:srgbClr val="DC23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2800">
              <a:solidFill>
                <a:srgbClr val="DC23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</a:t>
            </a:r>
            <a:r>
              <a:rPr lang="en-GB" sz="2800">
                <a:solidFill>
                  <a:srgbClr val="0080FF"/>
                </a:solidFill>
                <a:latin typeface="Helvetica" charset="0"/>
              </a:rPr>
              <a:t>Middle:		Describe your method.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0080FF"/>
                </a:solidFill>
                <a:latin typeface="Helvetica" charset="0"/>
              </a:rPr>
              <a:t>				Show your results / discoveries.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0080FF"/>
                </a:solidFill>
                <a:latin typeface="Helvetica" charset="0"/>
              </a:rPr>
              <a:t>				Make sure everything you say is relevant 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2800">
              <a:solidFill>
                <a:srgbClr val="DC23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295400" y="533400"/>
            <a:ext cx="76787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latin typeface="Helvetica" charset="0"/>
              </a:rPr>
              <a:t>How to Give a Memorable Seminar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52400" y="1295400"/>
            <a:ext cx="9944100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None/>
              <a:defRPr/>
            </a:pPr>
            <a:r>
              <a:rPr lang="en-US" sz="2800">
                <a:solidFill>
                  <a:srgbClr val="FF0000"/>
                </a:solidFill>
                <a:latin typeface="Helvetica" charset="0"/>
              </a:rPr>
              <a:t>2.	Tell a story</a:t>
            </a:r>
          </a:p>
          <a:p>
            <a:pPr marL="457200" indent="-457200">
              <a:buFont typeface="Arial" charset="0"/>
              <a:buAutoNum type="arabicPeriod"/>
              <a:defRPr/>
            </a:pPr>
            <a:endParaRPr lang="en-US" sz="2800"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Beginning:	What problem are you trying to solve?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		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Why is this problem important?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			</a:t>
            </a:r>
            <a:r>
              <a:rPr lang="en-GB" sz="2800">
                <a:solidFill>
                  <a:srgbClr val="048817"/>
                </a:solidFill>
                <a:latin typeface="Helvetica" charset="0"/>
              </a:rPr>
              <a:t>How do you plan to solve this problem?</a:t>
            </a:r>
            <a:endParaRPr lang="en-GB" sz="2800">
              <a:solidFill>
                <a:srgbClr val="DC23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2800">
              <a:solidFill>
                <a:srgbClr val="DC23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</a:t>
            </a:r>
            <a:r>
              <a:rPr lang="en-GB" sz="2800">
                <a:solidFill>
                  <a:srgbClr val="0080FF"/>
                </a:solidFill>
                <a:latin typeface="Helvetica" charset="0"/>
              </a:rPr>
              <a:t>Middle:		Describe your method.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0080FF"/>
                </a:solidFill>
                <a:latin typeface="Helvetica" charset="0"/>
              </a:rPr>
              <a:t>				Show your results / discoveries.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0080FF"/>
                </a:solidFill>
                <a:latin typeface="Helvetica" charset="0"/>
              </a:rPr>
              <a:t>				Make sure everything you say is relevant 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GB" sz="2800">
              <a:solidFill>
                <a:srgbClr val="DC2300"/>
              </a:solidFill>
              <a:latin typeface="Helvetica" charset="0"/>
            </a:endParaRP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DC2300"/>
                </a:solidFill>
                <a:latin typeface="Helvetica" charset="0"/>
              </a:rPr>
              <a:t>	</a:t>
            </a:r>
            <a:r>
              <a:rPr lang="en-GB" sz="2800">
                <a:solidFill>
                  <a:srgbClr val="804000"/>
                </a:solidFill>
                <a:latin typeface="Helvetica" charset="0"/>
              </a:rPr>
              <a:t>End:		What are the implications of your work?</a:t>
            </a:r>
          </a:p>
          <a:p>
            <a:pPr marL="457200" indent="-457200">
              <a:lnSpc>
                <a:spcPct val="101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2800">
                <a:solidFill>
                  <a:srgbClr val="804000"/>
                </a:solidFill>
                <a:latin typeface="Helvetica" charset="0"/>
              </a:rPr>
              <a:t>				Highlight a </a:t>
            </a:r>
            <a:r>
              <a:rPr lang="en-GB" sz="2800" u="sng">
                <a:solidFill>
                  <a:srgbClr val="804000"/>
                </a:solidFill>
                <a:latin typeface="Helvetica" charset="0"/>
              </a:rPr>
              <a:t>few</a:t>
            </a:r>
            <a:r>
              <a:rPr lang="en-GB" sz="2800">
                <a:solidFill>
                  <a:srgbClr val="804000"/>
                </a:solidFill>
                <a:latin typeface="Helvetica" charset="0"/>
              </a:rPr>
              <a:t> main conclusions.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10408</TotalTime>
  <Words>823</Words>
  <Application>Microsoft Macintosh PowerPoint</Application>
  <PresentationFormat>Custom</PresentationFormat>
  <Paragraphs>319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Blank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Clint Conrad</cp:lastModifiedBy>
  <cp:revision>200</cp:revision>
  <cp:lastPrinted>2005-12-04T20:35:39Z</cp:lastPrinted>
  <dcterms:created xsi:type="dcterms:W3CDTF">2010-09-22T03:36:19Z</dcterms:created>
  <dcterms:modified xsi:type="dcterms:W3CDTF">2016-01-23T00:23:30Z</dcterms:modified>
</cp:coreProperties>
</file>